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0" r:id="rId1"/>
  </p:sldMasterIdLst>
  <p:notesMasterIdLst>
    <p:notesMasterId r:id="rId13"/>
  </p:notesMasterIdLst>
  <p:sldIdLst>
    <p:sldId id="257" r:id="rId2"/>
    <p:sldId id="258" r:id="rId3"/>
    <p:sldId id="263" r:id="rId4"/>
    <p:sldId id="262" r:id="rId5"/>
    <p:sldId id="265" r:id="rId6"/>
    <p:sldId id="267" r:id="rId7"/>
    <p:sldId id="268" r:id="rId8"/>
    <p:sldId id="266" r:id="rId9"/>
    <p:sldId id="269" r:id="rId10"/>
    <p:sldId id="271" r:id="rId11"/>
    <p:sldId id="272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1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73BA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howGuides="1">
      <p:cViewPr varScale="1">
        <p:scale>
          <a:sx n="108" d="100"/>
          <a:sy n="108" d="100"/>
        </p:scale>
        <p:origin x="678" y="78"/>
      </p:cViewPr>
      <p:guideLst>
        <p:guide orient="horz" pos="2160"/>
        <p:guide pos="381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960232D-97BE-4E81-90A0-F535EDEC5DF3}" type="datetimeFigureOut">
              <a:rPr lang="ru-RU" smtClean="0"/>
              <a:t>13.12.2022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6175681-9440-4BC5-B2C5-E4181164F2E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66138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1:notes"/>
          <p:cNvSpPr txBox="1">
            <a:spLocks noGrp="1"/>
          </p:cNvSpPr>
          <p:nvPr>
            <p:ph type="body" idx="1"/>
          </p:nvPr>
        </p:nvSpPr>
        <p:spPr>
          <a:xfrm>
            <a:off x="685800" y="4400554"/>
            <a:ext cx="5486400" cy="360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9275" tIns="44600" rIns="89275" bIns="446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</a:pP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9" name="Google Shape;69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57296806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</p:txBody>
      </p:sp>
      <p:sp>
        <p:nvSpPr>
          <p:cNvPr id="88" name="Google Shape;88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142861082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</p:txBody>
      </p:sp>
      <p:sp>
        <p:nvSpPr>
          <p:cNvPr id="88" name="Google Shape;88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470767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</p:txBody>
      </p:sp>
      <p:sp>
        <p:nvSpPr>
          <p:cNvPr id="88" name="Google Shape;88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17650325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</p:txBody>
      </p:sp>
      <p:sp>
        <p:nvSpPr>
          <p:cNvPr id="88" name="Google Shape;88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113683265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</p:txBody>
      </p:sp>
      <p:sp>
        <p:nvSpPr>
          <p:cNvPr id="88" name="Google Shape;88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48915556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dirty="0"/>
          </a:p>
        </p:txBody>
      </p:sp>
      <p:sp>
        <p:nvSpPr>
          <p:cNvPr id="88" name="Google Shape;88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284647883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</p:txBody>
      </p:sp>
      <p:sp>
        <p:nvSpPr>
          <p:cNvPr id="88" name="Google Shape;88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339475646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</p:txBody>
      </p:sp>
      <p:sp>
        <p:nvSpPr>
          <p:cNvPr id="88" name="Google Shape;88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58501121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</p:txBody>
      </p:sp>
      <p:sp>
        <p:nvSpPr>
          <p:cNvPr id="88" name="Google Shape;88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326600879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</p:txBody>
      </p:sp>
      <p:sp>
        <p:nvSpPr>
          <p:cNvPr id="88" name="Google Shape;88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36994644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14DE6D-5147-4CFC-91CC-9AEB98B83656}" type="datetimeFigureOut">
              <a:rPr lang="ru-RU" smtClean="0"/>
              <a:t>13.12.2022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8E2FDA-E43E-4393-94F4-9F97310325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71542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14DE6D-5147-4CFC-91CC-9AEB98B83656}" type="datetimeFigureOut">
              <a:rPr lang="ru-RU" smtClean="0"/>
              <a:t>13.12.2022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8E2FDA-E43E-4393-94F4-9F97310325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78344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14DE6D-5147-4CFC-91CC-9AEB98B83656}" type="datetimeFigureOut">
              <a:rPr lang="ru-RU" smtClean="0"/>
              <a:t>13.12.2022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8E2FDA-E43E-4393-94F4-9F97310325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959185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 header"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10"/>
          <p:cNvSpPr txBox="1">
            <a:spLocks noGrp="1"/>
          </p:cNvSpPr>
          <p:nvPr>
            <p:ph type="title"/>
          </p:nvPr>
        </p:nvSpPr>
        <p:spPr>
          <a:xfrm>
            <a:off x="415600" y="2867800"/>
            <a:ext cx="11360800" cy="112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9pPr>
          </a:lstStyle>
          <a:p>
            <a:endParaRPr/>
          </a:p>
        </p:txBody>
      </p:sp>
      <p:sp>
        <p:nvSpPr>
          <p:cNvPr id="32" name="Google Shape;32;p10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874003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and Content">
  <p:cSld name="Title and Content">
    <p:bg>
      <p:bgPr>
        <a:solidFill>
          <a:schemeClr val="lt1"/>
        </a:solidFill>
        <a:effectLst/>
      </p:bgPr>
    </p:bg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8"/>
          <p:cNvSpPr txBox="1">
            <a:spLocks noGrp="1"/>
          </p:cNvSpPr>
          <p:nvPr>
            <p:ph type="title"/>
          </p:nvPr>
        </p:nvSpPr>
        <p:spPr>
          <a:xfrm>
            <a:off x="715205" y="246819"/>
            <a:ext cx="10761600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1100"/>
              <a:buFont typeface="Roboto"/>
              <a:buNone/>
              <a:defRPr sz="2000" b="1" i="0">
                <a:solidFill>
                  <a:srgbClr val="231F20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5" name="Google Shape;15;p8"/>
          <p:cNvSpPr txBox="1">
            <a:spLocks noGrp="1"/>
          </p:cNvSpPr>
          <p:nvPr>
            <p:ph type="body" idx="1"/>
          </p:nvPr>
        </p:nvSpPr>
        <p:spPr>
          <a:xfrm>
            <a:off x="715204" y="792563"/>
            <a:ext cx="10972800" cy="38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609585" lvl="0" indent="-30479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>
                <a:latin typeface="Roboto"/>
                <a:ea typeface="Roboto"/>
                <a:cs typeface="Roboto"/>
                <a:sym typeface="Roboto"/>
              </a:defRPr>
            </a:lvl1pPr>
            <a:lvl2pPr marL="1219170" lvl="1" indent="-30479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/>
            </a:lvl2pPr>
            <a:lvl3pPr marL="1828754" lvl="2" indent="-30479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/>
            </a:lvl3pPr>
            <a:lvl4pPr marL="2438339" lvl="3" indent="-30479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/>
            </a:lvl4pPr>
            <a:lvl5pPr marL="3047924" lvl="4" indent="-30479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/>
            </a:lvl5pPr>
            <a:lvl6pPr marL="3657509" lvl="5" indent="-30479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/>
            </a:lvl6pPr>
            <a:lvl7pPr marL="4267093" lvl="6" indent="-30479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/>
            </a:lvl7pPr>
            <a:lvl8pPr marL="4876678" lvl="7" indent="-30479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/>
            </a:lvl8pPr>
            <a:lvl9pPr marL="5486263" lvl="8" indent="-30479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6" name="Google Shape;16;p8"/>
          <p:cNvSpPr txBox="1">
            <a:spLocks noGrp="1"/>
          </p:cNvSpPr>
          <p:nvPr>
            <p:ph type="sldNum" idx="12"/>
          </p:nvPr>
        </p:nvSpPr>
        <p:spPr>
          <a:xfrm>
            <a:off x="11582401" y="6559405"/>
            <a:ext cx="454400" cy="1708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33866" marR="0" lvl="0" indent="0" algn="r">
              <a:lnSpc>
                <a:spcPct val="118621"/>
              </a:lnSpc>
              <a:spcBef>
                <a:spcPts val="0"/>
              </a:spcBef>
              <a:spcAft>
                <a:spcPts val="0"/>
              </a:spcAft>
              <a:buClr>
                <a:srgbClr val="585AFC"/>
              </a:buClr>
              <a:buSzPts val="700"/>
              <a:buFont typeface="Roboto"/>
              <a:buNone/>
              <a:defRPr sz="933" b="0" i="0" u="none" strike="noStrike" cap="none">
                <a:solidFill>
                  <a:srgbClr val="585AFC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33866" marR="0" lvl="1" indent="0" algn="r">
              <a:lnSpc>
                <a:spcPct val="118621"/>
              </a:lnSpc>
              <a:spcBef>
                <a:spcPts val="0"/>
              </a:spcBef>
              <a:spcAft>
                <a:spcPts val="0"/>
              </a:spcAft>
              <a:buClr>
                <a:srgbClr val="585AFC"/>
              </a:buClr>
              <a:buSzPts val="700"/>
              <a:buFont typeface="Roboto"/>
              <a:buNone/>
              <a:defRPr sz="933" b="0" i="0" u="none" strike="noStrike" cap="none">
                <a:solidFill>
                  <a:srgbClr val="585AFC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33866" marR="0" lvl="2" indent="0" algn="r">
              <a:lnSpc>
                <a:spcPct val="118621"/>
              </a:lnSpc>
              <a:spcBef>
                <a:spcPts val="0"/>
              </a:spcBef>
              <a:spcAft>
                <a:spcPts val="0"/>
              </a:spcAft>
              <a:buClr>
                <a:srgbClr val="585AFC"/>
              </a:buClr>
              <a:buSzPts val="700"/>
              <a:buFont typeface="Roboto"/>
              <a:buNone/>
              <a:defRPr sz="933" b="0" i="0" u="none" strike="noStrike" cap="none">
                <a:solidFill>
                  <a:srgbClr val="585AFC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33866" marR="0" lvl="3" indent="0" algn="r">
              <a:lnSpc>
                <a:spcPct val="118621"/>
              </a:lnSpc>
              <a:spcBef>
                <a:spcPts val="0"/>
              </a:spcBef>
              <a:spcAft>
                <a:spcPts val="0"/>
              </a:spcAft>
              <a:buClr>
                <a:srgbClr val="585AFC"/>
              </a:buClr>
              <a:buSzPts val="700"/>
              <a:buFont typeface="Roboto"/>
              <a:buNone/>
              <a:defRPr sz="933" b="0" i="0" u="none" strike="noStrike" cap="none">
                <a:solidFill>
                  <a:srgbClr val="585AFC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33866" marR="0" lvl="4" indent="0" algn="r">
              <a:lnSpc>
                <a:spcPct val="118621"/>
              </a:lnSpc>
              <a:spcBef>
                <a:spcPts val="0"/>
              </a:spcBef>
              <a:spcAft>
                <a:spcPts val="0"/>
              </a:spcAft>
              <a:buClr>
                <a:srgbClr val="585AFC"/>
              </a:buClr>
              <a:buSzPts val="700"/>
              <a:buFont typeface="Roboto"/>
              <a:buNone/>
              <a:defRPr sz="933" b="0" i="0" u="none" strike="noStrike" cap="none">
                <a:solidFill>
                  <a:srgbClr val="585AFC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33866" marR="0" lvl="5" indent="0" algn="r">
              <a:lnSpc>
                <a:spcPct val="118621"/>
              </a:lnSpc>
              <a:spcBef>
                <a:spcPts val="0"/>
              </a:spcBef>
              <a:spcAft>
                <a:spcPts val="0"/>
              </a:spcAft>
              <a:buClr>
                <a:srgbClr val="585AFC"/>
              </a:buClr>
              <a:buSzPts val="700"/>
              <a:buFont typeface="Roboto"/>
              <a:buNone/>
              <a:defRPr sz="933" b="0" i="0" u="none" strike="noStrike" cap="none">
                <a:solidFill>
                  <a:srgbClr val="585AFC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33866" marR="0" lvl="6" indent="0" algn="r">
              <a:lnSpc>
                <a:spcPct val="118621"/>
              </a:lnSpc>
              <a:spcBef>
                <a:spcPts val="0"/>
              </a:spcBef>
              <a:spcAft>
                <a:spcPts val="0"/>
              </a:spcAft>
              <a:buClr>
                <a:srgbClr val="585AFC"/>
              </a:buClr>
              <a:buSzPts val="700"/>
              <a:buFont typeface="Roboto"/>
              <a:buNone/>
              <a:defRPr sz="933" b="0" i="0" u="none" strike="noStrike" cap="none">
                <a:solidFill>
                  <a:srgbClr val="585AFC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33866" marR="0" lvl="7" indent="0" algn="r">
              <a:lnSpc>
                <a:spcPct val="118621"/>
              </a:lnSpc>
              <a:spcBef>
                <a:spcPts val="0"/>
              </a:spcBef>
              <a:spcAft>
                <a:spcPts val="0"/>
              </a:spcAft>
              <a:buClr>
                <a:srgbClr val="585AFC"/>
              </a:buClr>
              <a:buSzPts val="700"/>
              <a:buFont typeface="Roboto"/>
              <a:buNone/>
              <a:defRPr sz="933" b="0" i="0" u="none" strike="noStrike" cap="none">
                <a:solidFill>
                  <a:srgbClr val="585AFC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33866" marR="0" lvl="8" indent="0" algn="r">
              <a:lnSpc>
                <a:spcPct val="118621"/>
              </a:lnSpc>
              <a:spcBef>
                <a:spcPts val="0"/>
              </a:spcBef>
              <a:spcAft>
                <a:spcPts val="0"/>
              </a:spcAft>
              <a:buClr>
                <a:srgbClr val="585AFC"/>
              </a:buClr>
              <a:buSzPts val="700"/>
              <a:buFont typeface="Roboto"/>
              <a:buNone/>
              <a:defRPr sz="933" b="0" i="0" u="none" strike="noStrike" cap="none">
                <a:solidFill>
                  <a:srgbClr val="585AFC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fld id="{00000000-1234-1234-1234-12341234123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52580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14DE6D-5147-4CFC-91CC-9AEB98B83656}" type="datetimeFigureOut">
              <a:rPr lang="ru-RU" smtClean="0"/>
              <a:t>13.12.2022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8E2FDA-E43E-4393-94F4-9F97310325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50212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14DE6D-5147-4CFC-91CC-9AEB98B83656}" type="datetimeFigureOut">
              <a:rPr lang="ru-RU" smtClean="0"/>
              <a:t>13.12.2022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8E2FDA-E43E-4393-94F4-9F97310325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54571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14DE6D-5147-4CFC-91CC-9AEB98B83656}" type="datetimeFigureOut">
              <a:rPr lang="ru-RU" smtClean="0"/>
              <a:t>13.12.2022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8E2FDA-E43E-4393-94F4-9F97310325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44768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14DE6D-5147-4CFC-91CC-9AEB98B83656}" type="datetimeFigureOut">
              <a:rPr lang="ru-RU" smtClean="0"/>
              <a:t>13.12.2022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8E2FDA-E43E-4393-94F4-9F97310325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82229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14DE6D-5147-4CFC-91CC-9AEB98B83656}" type="datetimeFigureOut">
              <a:rPr lang="ru-RU" smtClean="0"/>
              <a:t>13.12.2022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8E2FDA-E43E-4393-94F4-9F97310325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42367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14DE6D-5147-4CFC-91CC-9AEB98B83656}" type="datetimeFigureOut">
              <a:rPr lang="ru-RU" smtClean="0"/>
              <a:t>13.12.2022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8E2FDA-E43E-4393-94F4-9F97310325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5128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14DE6D-5147-4CFC-91CC-9AEB98B83656}" type="datetimeFigureOut">
              <a:rPr lang="ru-RU" smtClean="0"/>
              <a:t>13.12.2022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8E2FDA-E43E-4393-94F4-9F97310325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5881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14DE6D-5147-4CFC-91CC-9AEB98B83656}" type="datetimeFigureOut">
              <a:rPr lang="ru-RU" smtClean="0"/>
              <a:t>13.12.2022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8E2FDA-E43E-4393-94F4-9F97310325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73010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14DE6D-5147-4CFC-91CC-9AEB98B83656}" type="datetimeFigureOut">
              <a:rPr lang="ru-RU" smtClean="0"/>
              <a:t>13.12.2022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8E2FDA-E43E-4393-94F4-9F97310325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96789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  <p:sldLayoutId id="2147483702" r:id="rId12"/>
    <p:sldLayoutId id="2147483703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814" t="61818"/>
          <a:stretch/>
        </p:blipFill>
        <p:spPr>
          <a:xfrm rot="10800000">
            <a:off x="-14360" y="196577"/>
            <a:ext cx="6824299" cy="2703642"/>
          </a:xfrm>
          <a:prstGeom prst="rect">
            <a:avLst/>
          </a:prstGeom>
        </p:spPr>
      </p:pic>
      <p:sp>
        <p:nvSpPr>
          <p:cNvPr id="71" name="Google Shape;71;p1"/>
          <p:cNvSpPr txBox="1">
            <a:spLocks noGrp="1"/>
          </p:cNvSpPr>
          <p:nvPr>
            <p:ph type="title"/>
          </p:nvPr>
        </p:nvSpPr>
        <p:spPr>
          <a:xfrm>
            <a:off x="356471" y="848054"/>
            <a:ext cx="11360800" cy="1122400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0" tIns="0" rIns="0" bIns="0" rtlCol="0" anchor="b" anchorCtr="0">
            <a:noAutofit/>
          </a:bodyPr>
          <a:lstStyle/>
          <a:p>
            <a:pPr algn="l">
              <a:lnSpc>
                <a:spcPct val="90000"/>
              </a:lnSpc>
              <a:buClr>
                <a:schemeClr val="dk1"/>
              </a:buClr>
              <a:buSzPts val="3700"/>
            </a:pPr>
            <a:r>
              <a:rPr lang="ru-RU" sz="3600" b="1" dirty="0">
                <a:solidFill>
                  <a:schemeClr val="bg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#</a:t>
            </a:r>
            <a:r>
              <a:rPr lang="ru-RU" sz="3600" b="1" dirty="0" err="1">
                <a:solidFill>
                  <a:schemeClr val="bg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АкселерацияДГТУ</a:t>
            </a:r>
            <a:br>
              <a:rPr lang="ru-RU" sz="3600" b="1" dirty="0">
                <a:solidFill>
                  <a:schemeClr val="bg1"/>
                </a:solidFill>
                <a:latin typeface="Century Gothic"/>
                <a:ea typeface="Century Gothic"/>
                <a:cs typeface="Century Gothic"/>
                <a:sym typeface="Century Gothic"/>
              </a:rPr>
            </a:br>
            <a:r>
              <a:rPr lang="en-US" sz="3600" b="1" dirty="0">
                <a:solidFill>
                  <a:schemeClr val="bg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#</a:t>
            </a:r>
            <a:r>
              <a:rPr lang="ru-RU" sz="3600" b="1" dirty="0" err="1">
                <a:solidFill>
                  <a:schemeClr val="bg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АкселераторДГТУ</a:t>
            </a:r>
            <a:br>
              <a:rPr lang="ru-RU" sz="3600" b="1" dirty="0">
                <a:solidFill>
                  <a:schemeClr val="bg1"/>
                </a:solidFill>
                <a:latin typeface="Century Gothic"/>
                <a:ea typeface="Century Gothic"/>
                <a:cs typeface="Century Gothic"/>
                <a:sym typeface="Century Gothic"/>
              </a:rPr>
            </a:br>
            <a:r>
              <a:rPr lang="en-US" sz="1800" b="1" dirty="0">
                <a:solidFill>
                  <a:schemeClr val="bg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#</a:t>
            </a:r>
            <a:r>
              <a:rPr lang="ru-RU" sz="1800" b="1" dirty="0" err="1">
                <a:solidFill>
                  <a:schemeClr val="bg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ПредпринимательскаяЭкосистемаДГТУ</a:t>
            </a:r>
            <a:endParaRPr sz="3200" b="1" dirty="0">
              <a:solidFill>
                <a:schemeClr val="bg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79" name="Google Shape;79;p1"/>
          <p:cNvSpPr txBox="1"/>
          <p:nvPr/>
        </p:nvSpPr>
        <p:spPr>
          <a:xfrm>
            <a:off x="461853" y="2463101"/>
            <a:ext cx="8187359" cy="12845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>
              <a:lnSpc>
                <a:spcPct val="90000"/>
              </a:lnSpc>
              <a:buClr>
                <a:srgbClr val="000000"/>
              </a:buClr>
              <a:buSzPct val="44299"/>
            </a:pPr>
            <a:r>
              <a:rPr lang="ru-RU" sz="2800" b="1" dirty="0">
                <a:solidFill>
                  <a:srgbClr val="073BAB"/>
                </a:solidFill>
                <a:latin typeface="Montserrat"/>
                <a:ea typeface="Montserrat"/>
                <a:cs typeface="Montserrat"/>
                <a:sym typeface="Montserrat"/>
              </a:rPr>
              <a:t>НАЗВАНИЕ СТАРТАП-ПРОЕКТА</a:t>
            </a:r>
          </a:p>
          <a:p>
            <a:pPr>
              <a:lnSpc>
                <a:spcPct val="90000"/>
              </a:lnSpc>
              <a:buClr>
                <a:srgbClr val="000000"/>
              </a:buClr>
              <a:buSzPct val="44299"/>
            </a:pPr>
            <a:r>
              <a:rPr lang="ru-RU" sz="2800" b="1" dirty="0">
                <a:solidFill>
                  <a:srgbClr val="073BAB"/>
                </a:solidFill>
                <a:latin typeface="Montserrat"/>
                <a:ea typeface="Montserrat"/>
                <a:cs typeface="Montserrat"/>
                <a:sym typeface="Montserrat"/>
              </a:rPr>
              <a:t>(суть проекта в 3-5 словах)</a:t>
            </a:r>
          </a:p>
          <a:p>
            <a:pPr>
              <a:lnSpc>
                <a:spcPct val="90000"/>
              </a:lnSpc>
              <a:buClr>
                <a:srgbClr val="000000"/>
              </a:buClr>
              <a:buSzPct val="44299"/>
            </a:pPr>
            <a:endParaRPr sz="2800" b="1" dirty="0">
              <a:solidFill>
                <a:srgbClr val="073BAB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80" name="Google Shape;80;p1"/>
          <p:cNvSpPr txBox="1"/>
          <p:nvPr/>
        </p:nvSpPr>
        <p:spPr>
          <a:xfrm>
            <a:off x="549733" y="6165596"/>
            <a:ext cx="8011600" cy="34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>
              <a:lnSpc>
                <a:spcPct val="90000"/>
              </a:lnSpc>
              <a:buClr>
                <a:srgbClr val="000000"/>
              </a:buClr>
              <a:buSzPts val="800"/>
            </a:pPr>
            <a:endParaRPr sz="1067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1" name="Google Shape;81;p1"/>
          <p:cNvSpPr txBox="1"/>
          <p:nvPr/>
        </p:nvSpPr>
        <p:spPr>
          <a:xfrm>
            <a:off x="7794963" y="3376830"/>
            <a:ext cx="3149201" cy="26677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>
              <a:buClr>
                <a:schemeClr val="dk1"/>
              </a:buClr>
              <a:buSzPts val="1100"/>
            </a:pPr>
            <a:r>
              <a:rPr lang="ru-RU" sz="1600" dirty="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ФИО УЧАСТНИКА КОМАНДЫ</a:t>
            </a:r>
          </a:p>
          <a:p>
            <a:pPr>
              <a:buClr>
                <a:schemeClr val="dk1"/>
              </a:buClr>
              <a:buSzPts val="1100"/>
            </a:pPr>
            <a:r>
              <a:rPr lang="ru-RU" sz="1600" dirty="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ФИО УЧАСТНИКА КОМАНДЫ</a:t>
            </a:r>
          </a:p>
          <a:p>
            <a:pPr>
              <a:buClr>
                <a:schemeClr val="dk1"/>
              </a:buClr>
              <a:buSzPts val="1100"/>
            </a:pPr>
            <a:r>
              <a:rPr lang="ru-RU" sz="1600" dirty="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ФИО УЧАСТНИКА КОМАНДЫ</a:t>
            </a:r>
          </a:p>
          <a:p>
            <a:pPr>
              <a:buClr>
                <a:schemeClr val="dk1"/>
              </a:buClr>
              <a:buSzPts val="1100"/>
            </a:pPr>
            <a:r>
              <a:rPr lang="ru-RU" sz="1600" dirty="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ФИО УЧАСТНИКА КОМАНДЫ</a:t>
            </a:r>
          </a:p>
          <a:p>
            <a:pPr>
              <a:buClr>
                <a:schemeClr val="dk1"/>
              </a:buClr>
              <a:buSzPts val="1100"/>
            </a:pPr>
            <a:r>
              <a:rPr lang="ru-RU" sz="1600" dirty="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ФИО УЧАСТНИКА КОМАНДЫ</a:t>
            </a:r>
          </a:p>
          <a:p>
            <a:pPr>
              <a:buClr>
                <a:schemeClr val="dk1"/>
              </a:buClr>
              <a:buSzPts val="1100"/>
            </a:pPr>
            <a:r>
              <a:rPr lang="ru-RU" sz="1600" dirty="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ФИО УЧАСТНИКА КОМАНДЫ</a:t>
            </a:r>
          </a:p>
          <a:p>
            <a:pPr>
              <a:buClr>
                <a:schemeClr val="dk1"/>
              </a:buClr>
              <a:buSzPts val="1100"/>
            </a:pPr>
            <a:r>
              <a:rPr lang="ru-RU" sz="1600" dirty="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ФИО УЧАСТНИКА КОМАНДЫ</a:t>
            </a:r>
          </a:p>
          <a:p>
            <a:pPr>
              <a:buClr>
                <a:schemeClr val="dk1"/>
              </a:buClr>
              <a:buSzPts val="1100"/>
            </a:pPr>
            <a:r>
              <a:rPr lang="ru-RU" sz="1600" dirty="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ФИО УЧАСТНИКА КОМАНДЫ</a:t>
            </a:r>
          </a:p>
          <a:p>
            <a:pPr>
              <a:buClr>
                <a:schemeClr val="dk1"/>
              </a:buClr>
              <a:buSzPts val="1100"/>
            </a:pPr>
            <a:r>
              <a:rPr lang="ru-RU" sz="1600" dirty="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ФИО УЧАСТНИКА КОМАНДЫ</a:t>
            </a:r>
          </a:p>
          <a:p>
            <a:pPr>
              <a:buClr>
                <a:schemeClr val="dk1"/>
              </a:buClr>
              <a:buSzPts val="1100"/>
            </a:pPr>
            <a:r>
              <a:rPr lang="ru-RU" sz="1600" dirty="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ФИО УЧАСТНИКА КОМАНДЫ</a:t>
            </a:r>
          </a:p>
          <a:p>
            <a:pPr>
              <a:buClr>
                <a:schemeClr val="dk1"/>
              </a:buClr>
              <a:buSzPts val="1100"/>
            </a:pPr>
            <a:endParaRPr lang="ru-RU" sz="1600" dirty="0">
              <a:solidFill>
                <a:schemeClr val="dk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>
              <a:buClr>
                <a:schemeClr val="dk1"/>
              </a:buClr>
              <a:buSzPts val="1100"/>
            </a:pPr>
            <a:endParaRPr lang="ru-RU" sz="1600" dirty="0">
              <a:solidFill>
                <a:schemeClr val="dk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>
              <a:buClr>
                <a:schemeClr val="dk1"/>
              </a:buClr>
              <a:buSzPts val="1100"/>
            </a:pPr>
            <a:endParaRPr sz="1600" dirty="0">
              <a:solidFill>
                <a:schemeClr val="dk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84" name="Google Shape;84;p1"/>
          <p:cNvSpPr txBox="1"/>
          <p:nvPr/>
        </p:nvSpPr>
        <p:spPr>
          <a:xfrm>
            <a:off x="4153001" y="6165596"/>
            <a:ext cx="4000000" cy="5453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pPr>
              <a:lnSpc>
                <a:spcPct val="90000"/>
              </a:lnSpc>
            </a:pPr>
            <a:r>
              <a:rPr lang="ru-RU" sz="2160" dirty="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 г. Ростов-на-Дону, 2022</a:t>
            </a:r>
            <a:endParaRPr sz="133" dirty="0"/>
          </a:p>
        </p:txBody>
      </p:sp>
      <p:pic>
        <p:nvPicPr>
          <p:cNvPr id="85" name="Google Shape;85;p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0623936" y="355407"/>
            <a:ext cx="931133" cy="986660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4250" r="74889"/>
          <a:stretch/>
        </p:blipFill>
        <p:spPr>
          <a:xfrm>
            <a:off x="0" y="5110345"/>
            <a:ext cx="2507553" cy="245170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331" r="73117"/>
          <a:stretch/>
        </p:blipFill>
        <p:spPr>
          <a:xfrm rot="10800000">
            <a:off x="9624789" y="6044596"/>
            <a:ext cx="2567211" cy="5099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982430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2"/>
          <p:cNvSpPr txBox="1"/>
          <p:nvPr/>
        </p:nvSpPr>
        <p:spPr>
          <a:xfrm>
            <a:off x="509589" y="654051"/>
            <a:ext cx="9579870" cy="892512"/>
          </a:xfrm>
          <a:prstGeom prst="rect">
            <a:avLst/>
          </a:prstGeom>
          <a:solidFill>
            <a:srgbClr val="073BAB"/>
          </a:solidFill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pPr marL="76200">
              <a:buClr>
                <a:srgbClr val="000000"/>
              </a:buClr>
              <a:buFont typeface="Arial"/>
            </a:pPr>
            <a:r>
              <a:rPr lang="ru-RU" sz="4200" b="1" dirty="0">
                <a:solidFill>
                  <a:schemeClr val="bg1"/>
                </a:solidFill>
                <a:latin typeface="Century Gothic" panose="020B0502020202020204" pitchFamily="34" charset="0"/>
                <a:sym typeface="Arial"/>
              </a:rPr>
              <a:t>Команда</a:t>
            </a: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9327" b="81873"/>
          <a:stretch/>
        </p:blipFill>
        <p:spPr>
          <a:xfrm>
            <a:off x="2" y="-22224"/>
            <a:ext cx="1019175" cy="676275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458914" y="1889612"/>
            <a:ext cx="11201148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4400" dirty="0">
                <a:solidFill>
                  <a:schemeClr val="dk1"/>
                </a:solidFill>
                <a:latin typeface="Century Gothic" panose="020B0502020202020204" pitchFamily="34" charset="0"/>
              </a:rPr>
              <a:t>Расскажите об основных членах команды, желательно указать их опыт и долю участия в проекте, в том числе если вы соберетесь открывать компанию в каких долях распределите уставной капитал</a:t>
            </a:r>
          </a:p>
        </p:txBody>
      </p:sp>
      <p:graphicFrame>
        <p:nvGraphicFramePr>
          <p:cNvPr id="11" name="Таблица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97373371"/>
              </p:ext>
            </p:extLst>
          </p:nvPr>
        </p:nvGraphicFramePr>
        <p:xfrm>
          <a:off x="495426" y="7029974"/>
          <a:ext cx="11340207" cy="268327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44505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99231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90376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87070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836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1650002">
                <a:tc>
                  <a:txBody>
                    <a:bodyPr/>
                    <a:lstStyle/>
                    <a:p>
                      <a:pPr marL="76200" algn="ctr">
                        <a:spcAft>
                          <a:spcPts val="0"/>
                        </a:spcAft>
                      </a:pPr>
                      <a:r>
                        <a:rPr lang="ru-RU" sz="2400" b="0" i="0" u="none" strike="noStrike" cap="none" dirty="0">
                          <a:solidFill>
                            <a:schemeClr val="dk1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  <a:sym typeface="Arial"/>
                        </a:rPr>
                        <a:t>Ф.И.О.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0" i="0" u="none" strike="noStrike" cap="none" dirty="0">
                          <a:solidFill>
                            <a:schemeClr val="dk1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  <a:sym typeface="Arial"/>
                        </a:rPr>
                        <a:t> Должность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95"/>
                        </a:lnSpc>
                        <a:spcAft>
                          <a:spcPts val="0"/>
                        </a:spcAft>
                      </a:pPr>
                      <a:r>
                        <a:rPr lang="ru-RU" sz="2400" b="0" i="0" u="none" strike="noStrike" cap="none" dirty="0">
                          <a:solidFill>
                            <a:schemeClr val="dk1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  <a:sym typeface="Arial"/>
                        </a:rPr>
                        <a:t>Контакты</a:t>
                      </a:r>
                      <a:r>
                        <a:rPr lang="en-US" sz="2400" b="0" i="0" u="none" strike="noStrike" cap="none" dirty="0">
                          <a:solidFill>
                            <a:schemeClr val="dk1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  <a:sym typeface="Arial"/>
                        </a:rPr>
                        <a:t> </a:t>
                      </a:r>
                      <a:endParaRPr lang="ru-RU" sz="2400" b="0" i="0" u="none" strike="noStrike" cap="none" dirty="0">
                        <a:solidFill>
                          <a:schemeClr val="dk1"/>
                        </a:solidFill>
                        <a:effectLst/>
                        <a:latin typeface="Century Gothic" panose="020B0502020202020204" pitchFamily="34" charset="0"/>
                        <a:ea typeface="+mn-ea"/>
                        <a:cs typeface="+mn-cs"/>
                        <a:sym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b="0" i="0" u="none" strike="noStrike" cap="none" dirty="0">
                          <a:solidFill>
                            <a:schemeClr val="dk1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  <a:sym typeface="Arial"/>
                        </a:rPr>
                        <a:t>Выполняемые работы в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b="0" i="0" u="none" strike="noStrike" cap="none" dirty="0">
                          <a:solidFill>
                            <a:schemeClr val="dk1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  <a:sym typeface="Arial"/>
                        </a:rPr>
                        <a:t>Проекте</a:t>
                      </a:r>
                    </a:p>
                    <a:p>
                      <a:pPr algn="ctr">
                        <a:lnSpc>
                          <a:spcPts val="1095"/>
                        </a:lnSpc>
                        <a:spcAft>
                          <a:spcPts val="0"/>
                        </a:spcAft>
                      </a:pPr>
                      <a:endParaRPr lang="ru-RU" sz="2400" b="0" i="0" u="none" strike="noStrike" cap="none" dirty="0">
                        <a:solidFill>
                          <a:schemeClr val="dk1"/>
                        </a:solidFill>
                        <a:effectLst/>
                        <a:latin typeface="Century Gothic" panose="020B0502020202020204" pitchFamily="34" charset="0"/>
                        <a:ea typeface="+mn-ea"/>
                        <a:cs typeface="+mn-cs"/>
                        <a:sym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b="0" i="0" u="none" strike="noStrike" cap="none" dirty="0">
                          <a:solidFill>
                            <a:schemeClr val="dk1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  <a:sym typeface="Arial"/>
                        </a:rPr>
                        <a:t>Образование/опыт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b="0" i="0" u="none" strike="noStrike" cap="none" dirty="0">
                          <a:solidFill>
                            <a:schemeClr val="dk1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  <a:sym typeface="Arial"/>
                        </a:rPr>
                        <a:t>работы</a:t>
                      </a:r>
                    </a:p>
                    <a:p>
                      <a:pPr algn="ctr">
                        <a:lnSpc>
                          <a:spcPts val="1095"/>
                        </a:lnSpc>
                        <a:spcAft>
                          <a:spcPts val="0"/>
                        </a:spcAft>
                      </a:pPr>
                      <a:endParaRPr lang="ru-RU" sz="2400" b="0" i="0" u="none" strike="noStrike" cap="none" dirty="0">
                        <a:solidFill>
                          <a:schemeClr val="dk1"/>
                        </a:solidFill>
                        <a:effectLst/>
                        <a:latin typeface="Century Gothic" panose="020B0502020202020204" pitchFamily="34" charset="0"/>
                        <a:ea typeface="+mn-ea"/>
                        <a:cs typeface="+mn-cs"/>
                        <a:sym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35232">
                <a:tc>
                  <a:txBody>
                    <a:bodyPr/>
                    <a:lstStyle/>
                    <a:p>
                      <a:pPr marL="76200">
                        <a:lnSpc>
                          <a:spcPts val="1095"/>
                        </a:lnSpc>
                        <a:spcAft>
                          <a:spcPts val="0"/>
                        </a:spcAft>
                      </a:pPr>
                      <a:r>
                        <a:rPr lang="en-US" sz="2400" b="0" i="0" u="none" strike="noStrike" cap="none" dirty="0">
                          <a:solidFill>
                            <a:schemeClr val="dk1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  <a:sym typeface="Arial"/>
                        </a:rPr>
                        <a:t>1.</a:t>
                      </a:r>
                      <a:endParaRPr lang="ru-RU" sz="2400" b="0" i="0" u="none" strike="noStrike" cap="none" dirty="0">
                        <a:solidFill>
                          <a:schemeClr val="dk1"/>
                        </a:solidFill>
                        <a:effectLst/>
                        <a:latin typeface="Century Gothic" panose="020B0502020202020204" pitchFamily="34" charset="0"/>
                        <a:ea typeface="+mn-ea"/>
                        <a:cs typeface="+mn-cs"/>
                        <a:sym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0" i="0" u="none" strike="noStrike" cap="none" dirty="0">
                          <a:solidFill>
                            <a:schemeClr val="dk1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  <a:sym typeface="Arial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400" b="0" i="0" u="none" strike="noStrike" cap="none" dirty="0">
                        <a:solidFill>
                          <a:schemeClr val="dk1"/>
                        </a:solidFill>
                        <a:effectLst/>
                        <a:latin typeface="Century Gothic" panose="020B0502020202020204" pitchFamily="34" charset="0"/>
                        <a:ea typeface="+mn-ea"/>
                        <a:cs typeface="+mn-cs"/>
                        <a:sym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400" b="0" i="0" u="none" strike="noStrike" cap="none" dirty="0">
                        <a:solidFill>
                          <a:schemeClr val="dk1"/>
                        </a:solidFill>
                        <a:effectLst/>
                        <a:latin typeface="Century Gothic" panose="020B0502020202020204" pitchFamily="34" charset="0"/>
                        <a:ea typeface="+mn-ea"/>
                        <a:cs typeface="+mn-cs"/>
                        <a:sym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400" b="0" i="0" u="none" strike="noStrike" cap="none" dirty="0">
                        <a:solidFill>
                          <a:schemeClr val="dk1"/>
                        </a:solidFill>
                        <a:effectLst/>
                        <a:latin typeface="Century Gothic" panose="020B0502020202020204" pitchFamily="34" charset="0"/>
                        <a:ea typeface="+mn-ea"/>
                        <a:cs typeface="+mn-cs"/>
                        <a:sym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29715">
                <a:tc>
                  <a:txBody>
                    <a:bodyPr/>
                    <a:lstStyle/>
                    <a:p>
                      <a:pPr marL="76200">
                        <a:lnSpc>
                          <a:spcPts val="1095"/>
                        </a:lnSpc>
                        <a:spcAft>
                          <a:spcPts val="0"/>
                        </a:spcAft>
                      </a:pPr>
                      <a:r>
                        <a:rPr lang="en-US" sz="2400" b="0" i="0" u="none" strike="noStrike" cap="none" dirty="0">
                          <a:solidFill>
                            <a:schemeClr val="dk1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  <a:sym typeface="Arial"/>
                        </a:rPr>
                        <a:t>2.</a:t>
                      </a:r>
                      <a:endParaRPr lang="ru-RU" sz="2400" b="0" i="0" u="none" strike="noStrike" cap="none" dirty="0">
                        <a:solidFill>
                          <a:schemeClr val="dk1"/>
                        </a:solidFill>
                        <a:effectLst/>
                        <a:latin typeface="Century Gothic" panose="020B0502020202020204" pitchFamily="34" charset="0"/>
                        <a:ea typeface="+mn-ea"/>
                        <a:cs typeface="+mn-cs"/>
                        <a:sym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0" i="0" u="none" strike="noStrike" cap="none" dirty="0">
                          <a:solidFill>
                            <a:schemeClr val="dk1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  <a:sym typeface="Arial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400" b="0" i="0" u="none" strike="noStrike" cap="none" dirty="0">
                        <a:solidFill>
                          <a:schemeClr val="dk1"/>
                        </a:solidFill>
                        <a:effectLst/>
                        <a:latin typeface="Century Gothic" panose="020B0502020202020204" pitchFamily="34" charset="0"/>
                        <a:ea typeface="+mn-ea"/>
                        <a:cs typeface="+mn-cs"/>
                        <a:sym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400" b="0" i="0" u="none" strike="noStrike" cap="none" dirty="0">
                        <a:solidFill>
                          <a:schemeClr val="dk1"/>
                        </a:solidFill>
                        <a:effectLst/>
                        <a:latin typeface="Century Gothic" panose="020B0502020202020204" pitchFamily="34" charset="0"/>
                        <a:ea typeface="+mn-ea"/>
                        <a:cs typeface="+mn-cs"/>
                        <a:sym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400" b="0" i="0" u="none" strike="noStrike" cap="none" dirty="0">
                        <a:solidFill>
                          <a:schemeClr val="dk1"/>
                        </a:solidFill>
                        <a:effectLst/>
                        <a:latin typeface="Century Gothic" panose="020B0502020202020204" pitchFamily="34" charset="0"/>
                        <a:ea typeface="+mn-ea"/>
                        <a:cs typeface="+mn-cs"/>
                        <a:sym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aphicFrame>
        <p:nvGraphicFramePr>
          <p:cNvPr id="12" name="Таблица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42724625"/>
              </p:ext>
            </p:extLst>
          </p:nvPr>
        </p:nvGraphicFramePr>
        <p:xfrm>
          <a:off x="495426" y="9903355"/>
          <a:ext cx="11326043" cy="136969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43512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77671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1419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96239">
                <a:tc>
                  <a:txBody>
                    <a:bodyPr/>
                    <a:lstStyle/>
                    <a:p>
                      <a:pPr marL="76200">
                        <a:spcAft>
                          <a:spcPts val="0"/>
                        </a:spcAft>
                      </a:pPr>
                      <a:r>
                        <a:rPr lang="ru-RU" sz="2400" b="0" i="0" u="none" strike="noStrike" cap="none" dirty="0">
                          <a:solidFill>
                            <a:schemeClr val="dk1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  <a:sym typeface="Arial"/>
                        </a:rPr>
                        <a:t>Участники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b="0" i="0" u="none" strike="noStrike" cap="none" dirty="0">
                          <a:solidFill>
                            <a:schemeClr val="dk1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  <a:sym typeface="Arial"/>
                        </a:rPr>
                        <a:t> Размер доли (руб.)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95"/>
                        </a:lnSpc>
                        <a:spcAft>
                          <a:spcPts val="0"/>
                        </a:spcAft>
                      </a:pPr>
                      <a:r>
                        <a:rPr lang="ru-RU" sz="2400" b="0" i="0" u="none" strike="noStrike" cap="none" dirty="0">
                          <a:solidFill>
                            <a:schemeClr val="dk1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  <a:sym typeface="Arial"/>
                        </a:rPr>
                        <a:t>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50376">
                <a:tc>
                  <a:txBody>
                    <a:bodyPr/>
                    <a:lstStyle/>
                    <a:p>
                      <a:pPr marL="76200">
                        <a:lnSpc>
                          <a:spcPts val="1095"/>
                        </a:lnSpc>
                        <a:spcAft>
                          <a:spcPts val="0"/>
                        </a:spcAft>
                      </a:pPr>
                      <a:r>
                        <a:rPr lang="en-US" sz="2400" b="0" i="0" u="none" strike="noStrike" cap="none" dirty="0">
                          <a:solidFill>
                            <a:schemeClr val="dk1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  <a:sym typeface="Arial"/>
                        </a:rPr>
                        <a:t>1.</a:t>
                      </a:r>
                      <a:endParaRPr lang="ru-RU" sz="2400" b="0" i="0" u="none" strike="noStrike" cap="none" dirty="0">
                        <a:solidFill>
                          <a:schemeClr val="dk1"/>
                        </a:solidFill>
                        <a:effectLst/>
                        <a:latin typeface="Century Gothic" panose="020B0502020202020204" pitchFamily="34" charset="0"/>
                        <a:ea typeface="+mn-ea"/>
                        <a:cs typeface="+mn-cs"/>
                        <a:sym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0" i="0" u="none" strike="noStrike" cap="none" dirty="0">
                          <a:solidFill>
                            <a:schemeClr val="dk1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  <a:sym typeface="Arial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400" b="0" i="0" u="none" strike="noStrike" cap="none" dirty="0">
                        <a:solidFill>
                          <a:schemeClr val="dk1"/>
                        </a:solidFill>
                        <a:effectLst/>
                        <a:latin typeface="Century Gothic" panose="020B0502020202020204" pitchFamily="34" charset="0"/>
                        <a:ea typeface="+mn-ea"/>
                        <a:cs typeface="+mn-cs"/>
                        <a:sym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23081">
                <a:tc>
                  <a:txBody>
                    <a:bodyPr/>
                    <a:lstStyle/>
                    <a:p>
                      <a:pPr marL="76200">
                        <a:lnSpc>
                          <a:spcPts val="1095"/>
                        </a:lnSpc>
                        <a:spcAft>
                          <a:spcPts val="0"/>
                        </a:spcAft>
                      </a:pPr>
                      <a:r>
                        <a:rPr lang="en-US" sz="2400" b="0" i="0" u="none" strike="noStrike" cap="none" dirty="0">
                          <a:solidFill>
                            <a:schemeClr val="dk1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  <a:sym typeface="Arial"/>
                        </a:rPr>
                        <a:t>2.</a:t>
                      </a:r>
                      <a:endParaRPr lang="ru-RU" sz="2400" b="0" i="0" u="none" strike="noStrike" cap="none" dirty="0">
                        <a:solidFill>
                          <a:schemeClr val="dk1"/>
                        </a:solidFill>
                        <a:effectLst/>
                        <a:latin typeface="Century Gothic" panose="020B0502020202020204" pitchFamily="34" charset="0"/>
                        <a:ea typeface="+mn-ea"/>
                        <a:cs typeface="+mn-cs"/>
                        <a:sym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0" i="0" u="none" strike="noStrike" cap="none" dirty="0">
                          <a:solidFill>
                            <a:schemeClr val="dk1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  <a:sym typeface="Arial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400" b="0" i="0" u="none" strike="noStrike" cap="none" dirty="0">
                        <a:solidFill>
                          <a:schemeClr val="dk1"/>
                        </a:solidFill>
                        <a:effectLst/>
                        <a:latin typeface="Century Gothic" panose="020B0502020202020204" pitchFamily="34" charset="0"/>
                        <a:ea typeface="+mn-ea"/>
                        <a:cs typeface="+mn-cs"/>
                        <a:sym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4" name="Рисунок 1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331" r="73117"/>
          <a:stretch/>
        </p:blipFill>
        <p:spPr>
          <a:xfrm rot="10800000">
            <a:off x="9624789" y="6044596"/>
            <a:ext cx="2567211" cy="509944"/>
          </a:xfrm>
          <a:prstGeom prst="rect">
            <a:avLst/>
          </a:prstGeom>
        </p:spPr>
      </p:pic>
      <p:pic>
        <p:nvPicPr>
          <p:cNvPr id="13" name="Google Shape;85;p1">
            <a:extLst>
              <a:ext uri="{FF2B5EF4-FFF2-40B4-BE49-F238E27FC236}">
                <a16:creationId xmlns:a16="http://schemas.microsoft.com/office/drawing/2014/main" id="{C31D68C5-E21F-4FEB-B08D-9ED56C7EE25E}"/>
              </a:ext>
            </a:extLst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0908394" y="427519"/>
            <a:ext cx="931133" cy="98666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29998171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2"/>
          <p:cNvSpPr txBox="1"/>
          <p:nvPr/>
        </p:nvSpPr>
        <p:spPr>
          <a:xfrm>
            <a:off x="495426" y="654051"/>
            <a:ext cx="9579870" cy="892512"/>
          </a:xfrm>
          <a:prstGeom prst="rect">
            <a:avLst/>
          </a:prstGeom>
          <a:solidFill>
            <a:srgbClr val="073BAB"/>
          </a:solidFill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pPr marL="76200">
              <a:buClr>
                <a:srgbClr val="000000"/>
              </a:buClr>
              <a:buFont typeface="Arial"/>
            </a:pPr>
            <a:r>
              <a:rPr lang="ru-RU" sz="4200" b="1" dirty="0">
                <a:solidFill>
                  <a:schemeClr val="bg1"/>
                </a:solidFill>
                <a:latin typeface="Century Gothic" panose="020B0502020202020204" pitchFamily="34" charset="0"/>
                <a:sym typeface="Arial"/>
              </a:rPr>
              <a:t>Контакты</a:t>
            </a: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9327" b="81873"/>
          <a:stretch/>
        </p:blipFill>
        <p:spPr>
          <a:xfrm>
            <a:off x="2" y="-22224"/>
            <a:ext cx="1019175" cy="676275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495426" y="2417764"/>
            <a:ext cx="11201148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dirty="0">
                <a:solidFill>
                  <a:schemeClr val="dk1"/>
                </a:solidFill>
                <a:latin typeface="Century Gothic" panose="020B0502020202020204" pitchFamily="34" charset="0"/>
              </a:rPr>
              <a:t>Поблагодарите аудиторию, </a:t>
            </a:r>
          </a:p>
          <a:p>
            <a:r>
              <a:rPr lang="ru-RU" sz="4400" dirty="0">
                <a:solidFill>
                  <a:schemeClr val="dk1"/>
                </a:solidFill>
                <a:latin typeface="Century Gothic" panose="020B0502020202020204" pitchFamily="34" charset="0"/>
              </a:rPr>
              <a:t>укажите основные контакты, </a:t>
            </a:r>
            <a:r>
              <a:rPr lang="ru-RU" sz="4400" dirty="0" err="1">
                <a:solidFill>
                  <a:schemeClr val="dk1"/>
                </a:solidFill>
                <a:latin typeface="Century Gothic" panose="020B0502020202020204" pitchFamily="34" charset="0"/>
              </a:rPr>
              <a:t>соц</a:t>
            </a:r>
            <a:r>
              <a:rPr lang="ru-RU" sz="4400" dirty="0">
                <a:solidFill>
                  <a:schemeClr val="dk1"/>
                </a:solidFill>
                <a:latin typeface="Century Gothic" panose="020B0502020202020204" pitchFamily="34" charset="0"/>
              </a:rPr>
              <a:t> сети</a:t>
            </a: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331" r="73117"/>
          <a:stretch/>
        </p:blipFill>
        <p:spPr>
          <a:xfrm rot="10800000">
            <a:off x="9624789" y="6044596"/>
            <a:ext cx="2567211" cy="509944"/>
          </a:xfrm>
          <a:prstGeom prst="rect">
            <a:avLst/>
          </a:prstGeom>
        </p:spPr>
      </p:pic>
      <p:pic>
        <p:nvPicPr>
          <p:cNvPr id="8" name="Google Shape;85;p1">
            <a:extLst>
              <a:ext uri="{FF2B5EF4-FFF2-40B4-BE49-F238E27FC236}">
                <a16:creationId xmlns:a16="http://schemas.microsoft.com/office/drawing/2014/main" id="{9299802E-3EE7-439C-A36E-217750C14F7C}"/>
              </a:ext>
            </a:extLst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0908394" y="340963"/>
            <a:ext cx="931133" cy="98666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827093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2"/>
          <p:cNvSpPr txBox="1"/>
          <p:nvPr/>
        </p:nvSpPr>
        <p:spPr>
          <a:xfrm>
            <a:off x="509589" y="404007"/>
            <a:ext cx="9987200" cy="984845"/>
          </a:xfrm>
          <a:prstGeom prst="rect">
            <a:avLst/>
          </a:prstGeom>
          <a:solidFill>
            <a:srgbClr val="073BAB"/>
          </a:solidFill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pPr marL="76200">
              <a:buClr>
                <a:srgbClr val="000000"/>
              </a:buClr>
              <a:buFont typeface="Arial"/>
            </a:pPr>
            <a:r>
              <a:rPr lang="ru-RU" sz="4800" b="1" dirty="0">
                <a:solidFill>
                  <a:schemeClr val="bg1"/>
                </a:solidFill>
                <a:latin typeface="Century Gothic" panose="020B0502020202020204" pitchFamily="34" charset="0"/>
                <a:sym typeface="Arial"/>
              </a:rPr>
              <a:t>Описание </a:t>
            </a:r>
            <a:r>
              <a:rPr lang="ru-RU" sz="4800" b="1" dirty="0" err="1">
                <a:solidFill>
                  <a:schemeClr val="bg1"/>
                </a:solidFill>
                <a:latin typeface="Century Gothic" panose="020B0502020202020204" pitchFamily="34" charset="0"/>
                <a:sym typeface="Arial"/>
              </a:rPr>
              <a:t>стартап</a:t>
            </a:r>
            <a:r>
              <a:rPr lang="ru-RU" sz="4800" b="1" dirty="0">
                <a:solidFill>
                  <a:schemeClr val="bg1"/>
                </a:solidFill>
                <a:latin typeface="Century Gothic" panose="020B0502020202020204" pitchFamily="34" charset="0"/>
                <a:sym typeface="Arial"/>
              </a:rPr>
              <a:t>-проекта  </a:t>
            </a: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9327" b="81873"/>
          <a:stretch/>
        </p:blipFill>
        <p:spPr>
          <a:xfrm>
            <a:off x="2" y="-22224"/>
            <a:ext cx="1019175" cy="676275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410571" y="1720408"/>
            <a:ext cx="11391570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6200" algn="just">
              <a:buClr>
                <a:srgbClr val="000000"/>
              </a:buClr>
              <a:buFont typeface="Arial"/>
            </a:pPr>
            <a:r>
              <a:rPr lang="ru-RU" sz="3000" dirty="0">
                <a:solidFill>
                  <a:schemeClr val="dk1"/>
                </a:solidFill>
                <a:latin typeface="Century Gothic" panose="020B0502020202020204" pitchFamily="34" charset="0"/>
                <a:sym typeface="Arial"/>
              </a:rPr>
              <a:t>Мы делаем (сервис, моб. приложение, устройство…) </a:t>
            </a:r>
          </a:p>
          <a:p>
            <a:pPr marL="76200" algn="just">
              <a:buClr>
                <a:srgbClr val="000000"/>
              </a:buClr>
              <a:buFont typeface="Arial"/>
            </a:pPr>
            <a:r>
              <a:rPr lang="ru-RU" sz="3000" dirty="0">
                <a:solidFill>
                  <a:schemeClr val="dk1"/>
                </a:solidFill>
                <a:latin typeface="Century Gothic" panose="020B0502020202020204" pitchFamily="34" charset="0"/>
                <a:sym typeface="Arial"/>
              </a:rPr>
              <a:t>(название), </a:t>
            </a:r>
          </a:p>
          <a:p>
            <a:pPr marL="76200" algn="just">
              <a:buClr>
                <a:srgbClr val="000000"/>
              </a:buClr>
              <a:buFont typeface="Arial"/>
            </a:pPr>
            <a:r>
              <a:rPr lang="ru-RU" sz="3000" dirty="0">
                <a:solidFill>
                  <a:schemeClr val="dk1"/>
                </a:solidFill>
                <a:latin typeface="Century Gothic" panose="020B0502020202020204" pitchFamily="34" charset="0"/>
                <a:sym typeface="Arial"/>
              </a:rPr>
              <a:t>который/которое помогает клиентам </a:t>
            </a:r>
          </a:p>
          <a:p>
            <a:pPr marL="76200" algn="just">
              <a:buClr>
                <a:srgbClr val="000000"/>
              </a:buClr>
              <a:buFont typeface="Arial"/>
            </a:pPr>
            <a:r>
              <a:rPr lang="ru-RU" sz="3000" dirty="0">
                <a:solidFill>
                  <a:schemeClr val="dk1"/>
                </a:solidFill>
                <a:latin typeface="Century Gothic" panose="020B0502020202020204" pitchFamily="34" charset="0"/>
                <a:sym typeface="Arial"/>
              </a:rPr>
              <a:t>(описание клиентского сегмента) </a:t>
            </a:r>
          </a:p>
          <a:p>
            <a:pPr marL="76200" algn="just">
              <a:buClr>
                <a:srgbClr val="000000"/>
              </a:buClr>
              <a:buFont typeface="Arial"/>
            </a:pPr>
            <a:r>
              <a:rPr lang="ru-RU" sz="3000" dirty="0">
                <a:solidFill>
                  <a:schemeClr val="dk1"/>
                </a:solidFill>
                <a:latin typeface="Century Gothic" panose="020B0502020202020204" pitchFamily="34" charset="0"/>
                <a:sym typeface="Arial"/>
              </a:rPr>
              <a:t>в ситуации (описание ситуации, в которой проявляется проблема) решать проблему (формулировка проблемы) </a:t>
            </a:r>
          </a:p>
          <a:p>
            <a:pPr marL="76200" algn="just">
              <a:buClr>
                <a:srgbClr val="000000"/>
              </a:buClr>
              <a:buFont typeface="Arial"/>
            </a:pPr>
            <a:r>
              <a:rPr lang="ru-RU" sz="3000" dirty="0">
                <a:solidFill>
                  <a:schemeClr val="dk1"/>
                </a:solidFill>
                <a:latin typeface="Century Gothic" panose="020B0502020202020204" pitchFamily="34" charset="0"/>
                <a:sym typeface="Arial"/>
              </a:rPr>
              <a:t>при помощи решения (описание решения проблемы и технологии) и дает выгоду (выгода (ценность для клиента в конкретных цифрах).</a:t>
            </a: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99333381"/>
              </p:ext>
            </p:extLst>
          </p:nvPr>
        </p:nvGraphicFramePr>
        <p:xfrm>
          <a:off x="509589" y="7166344"/>
          <a:ext cx="11398104" cy="231789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07613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32197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669705">
                <a:tc>
                  <a:txBody>
                    <a:bodyPr/>
                    <a:lstStyle/>
                    <a:p>
                      <a:pPr marL="76200">
                        <a:spcAft>
                          <a:spcPts val="0"/>
                        </a:spcAft>
                      </a:pPr>
                      <a:r>
                        <a:rPr lang="ru-RU" sz="2400" b="0" i="0" u="none" strike="noStrike" kern="1200" cap="none" dirty="0">
                          <a:solidFill>
                            <a:schemeClr val="tx1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Название </a:t>
                      </a:r>
                      <a:r>
                        <a:rPr lang="ru-RU" sz="2400" b="0" i="0" u="none" strike="noStrike" kern="1200" cap="none" dirty="0" err="1">
                          <a:solidFill>
                            <a:schemeClr val="tx1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стартап</a:t>
                      </a:r>
                      <a:r>
                        <a:rPr lang="ru-RU" sz="2400" b="0" i="0" u="none" strike="noStrike" kern="1200" cap="none" dirty="0">
                          <a:solidFill>
                            <a:schemeClr val="tx1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-проекта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69705">
                <a:tc>
                  <a:txBody>
                    <a:bodyPr/>
                    <a:lstStyle/>
                    <a:p>
                      <a:pPr marL="7620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ru-RU" sz="2400" b="0" i="0" u="none" strike="noStrike" cap="none" dirty="0">
                          <a:solidFill>
                            <a:schemeClr val="tx1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  <a:sym typeface="Arial"/>
                        </a:rPr>
                        <a:t>Технологическое направление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78488">
                <a:tc>
                  <a:txBody>
                    <a:bodyPr/>
                    <a:lstStyle/>
                    <a:p>
                      <a:pPr marL="7620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ru-RU" sz="2400" b="0" i="0" u="none" strike="noStrike" cap="none" dirty="0">
                          <a:solidFill>
                            <a:schemeClr val="tx1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  <a:sym typeface="Arial"/>
                        </a:rPr>
                        <a:t>Описание </a:t>
                      </a:r>
                      <a:r>
                        <a:rPr lang="ru-RU" sz="2400" b="0" i="0" u="none" strike="noStrike" cap="none" dirty="0" err="1">
                          <a:solidFill>
                            <a:schemeClr val="tx1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  <a:sym typeface="Arial"/>
                        </a:rPr>
                        <a:t>стартап</a:t>
                      </a:r>
                      <a:r>
                        <a:rPr lang="ru-RU" sz="2400" b="0" i="0" u="none" strike="noStrike" cap="none" dirty="0">
                          <a:solidFill>
                            <a:schemeClr val="tx1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  <a:sym typeface="Arial"/>
                        </a:rPr>
                        <a:t>-проекта (технология/ услуга/продукт)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0" name="Google Shape;85;p1">
            <a:extLst>
              <a:ext uri="{FF2B5EF4-FFF2-40B4-BE49-F238E27FC236}">
                <a16:creationId xmlns:a16="http://schemas.microsoft.com/office/drawing/2014/main" id="{E13CD344-F0B4-43DE-A270-7B4019A95467}"/>
              </a:ext>
            </a:extLst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1129963" y="315913"/>
            <a:ext cx="931133" cy="98666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1248155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2"/>
          <p:cNvSpPr txBox="1"/>
          <p:nvPr/>
        </p:nvSpPr>
        <p:spPr>
          <a:xfrm>
            <a:off x="611849" y="469226"/>
            <a:ext cx="9987200" cy="1354176"/>
          </a:xfrm>
          <a:prstGeom prst="rect">
            <a:avLst/>
          </a:prstGeom>
          <a:solidFill>
            <a:srgbClr val="073BAB"/>
          </a:solidFill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pPr marL="76200">
              <a:buClr>
                <a:srgbClr val="000000"/>
              </a:buClr>
              <a:buFont typeface="Arial"/>
            </a:pPr>
            <a:r>
              <a:rPr lang="ru-RU" sz="3600" b="1" dirty="0">
                <a:solidFill>
                  <a:schemeClr val="bg1"/>
                </a:solidFill>
                <a:latin typeface="Century Gothic" panose="020B0502020202020204" pitchFamily="34" charset="0"/>
                <a:sym typeface="Arial"/>
              </a:rPr>
              <a:t>Как работает </a:t>
            </a:r>
            <a:r>
              <a:rPr lang="ru-RU" sz="3600" b="1" dirty="0" err="1">
                <a:solidFill>
                  <a:schemeClr val="bg1"/>
                </a:solidFill>
                <a:latin typeface="Century Gothic" panose="020B0502020202020204" pitchFamily="34" charset="0"/>
                <a:sym typeface="Arial"/>
              </a:rPr>
              <a:t>стартап</a:t>
            </a:r>
            <a:r>
              <a:rPr lang="ru-RU" sz="3600" b="1" dirty="0">
                <a:solidFill>
                  <a:schemeClr val="bg1"/>
                </a:solidFill>
                <a:latin typeface="Century Gothic" panose="020B0502020202020204" pitchFamily="34" charset="0"/>
                <a:sym typeface="Arial"/>
              </a:rPr>
              <a:t>-проект </a:t>
            </a:r>
          </a:p>
          <a:p>
            <a:pPr marL="76200">
              <a:buClr>
                <a:srgbClr val="000000"/>
              </a:buClr>
              <a:buFont typeface="Arial"/>
            </a:pPr>
            <a:r>
              <a:rPr lang="ru-RU" sz="3600" b="1" dirty="0">
                <a:solidFill>
                  <a:schemeClr val="bg1"/>
                </a:solidFill>
                <a:latin typeface="Century Gothic" panose="020B0502020202020204" pitchFamily="34" charset="0"/>
                <a:sym typeface="Arial"/>
              </a:rPr>
              <a:t>(бизнес-модель)</a:t>
            </a: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9327" b="81873"/>
          <a:stretch/>
        </p:blipFill>
        <p:spPr>
          <a:xfrm>
            <a:off x="2" y="-22224"/>
            <a:ext cx="1019175" cy="676275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443438" y="2269576"/>
            <a:ext cx="11024685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6200">
              <a:buClr>
                <a:srgbClr val="000000"/>
              </a:buClr>
              <a:buFont typeface="Arial"/>
            </a:pPr>
            <a:r>
              <a:rPr lang="ru-RU" sz="3200" dirty="0">
                <a:solidFill>
                  <a:schemeClr val="dk1"/>
                </a:solidFill>
                <a:latin typeface="Century Gothic" panose="020B0502020202020204" pitchFamily="34" charset="0"/>
              </a:rPr>
              <a:t>Расскажите как именно работает ваш </a:t>
            </a:r>
            <a:r>
              <a:rPr lang="ru-RU" sz="3200" dirty="0" err="1">
                <a:solidFill>
                  <a:schemeClr val="dk1"/>
                </a:solidFill>
                <a:latin typeface="Century Gothic" panose="020B0502020202020204" pitchFamily="34" charset="0"/>
              </a:rPr>
              <a:t>стартап</a:t>
            </a:r>
            <a:r>
              <a:rPr lang="ru-RU" sz="3200" dirty="0">
                <a:solidFill>
                  <a:schemeClr val="dk1"/>
                </a:solidFill>
                <a:latin typeface="Century Gothic" panose="020B0502020202020204" pitchFamily="34" charset="0"/>
              </a:rPr>
              <a:t>-проект (с точки зрения бизнес-модели).</a:t>
            </a:r>
          </a:p>
          <a:p>
            <a:pPr marL="76200">
              <a:buClr>
                <a:srgbClr val="000000"/>
              </a:buClr>
              <a:buFont typeface="Arial"/>
            </a:pPr>
            <a:r>
              <a:rPr lang="ru-RU" sz="3200" dirty="0">
                <a:solidFill>
                  <a:schemeClr val="dk1"/>
                </a:solidFill>
                <a:latin typeface="Century Gothic" panose="020B0502020202020204" pitchFamily="34" charset="0"/>
              </a:rPr>
              <a:t>Если потребуется, сделайте схему.</a:t>
            </a:r>
          </a:p>
          <a:p>
            <a:pPr marL="76200">
              <a:buClr>
                <a:srgbClr val="000000"/>
              </a:buClr>
              <a:buFont typeface="Arial"/>
            </a:pPr>
            <a:r>
              <a:rPr lang="ru-RU" sz="3200" dirty="0">
                <a:solidFill>
                  <a:schemeClr val="dk1"/>
                </a:solidFill>
                <a:latin typeface="Century Gothic" panose="020B0502020202020204" pitchFamily="34" charset="0"/>
              </a:rPr>
              <a:t>Важно рассказать кто кому и за что платит деньги и как он это делает. И как зарабатывает ваш </a:t>
            </a:r>
            <a:r>
              <a:rPr lang="ru-RU" sz="3200" dirty="0" err="1">
                <a:solidFill>
                  <a:schemeClr val="dk1"/>
                </a:solidFill>
                <a:latin typeface="Century Gothic" panose="020B0502020202020204" pitchFamily="34" charset="0"/>
              </a:rPr>
              <a:t>стартап</a:t>
            </a:r>
            <a:r>
              <a:rPr lang="ru-RU" sz="3200" dirty="0">
                <a:solidFill>
                  <a:schemeClr val="dk1"/>
                </a:solidFill>
                <a:latin typeface="Century Gothic" panose="020B0502020202020204" pitchFamily="34" charset="0"/>
              </a:rPr>
              <a:t>-проект</a:t>
            </a:r>
            <a:endParaRPr lang="ru-RU" sz="3200" dirty="0">
              <a:solidFill>
                <a:schemeClr val="dk1"/>
              </a:solidFill>
              <a:latin typeface="Century Gothic" panose="020B0502020202020204" pitchFamily="34" charset="0"/>
              <a:sym typeface="Arial"/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64719449"/>
              </p:ext>
            </p:extLst>
          </p:nvPr>
        </p:nvGraphicFramePr>
        <p:xfrm>
          <a:off x="611849" y="7216491"/>
          <a:ext cx="10922426" cy="14630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4498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47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669705">
                <a:tc>
                  <a:txBody>
                    <a:bodyPr/>
                    <a:lstStyle/>
                    <a:p>
                      <a:pPr marL="76200"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ru-RU" sz="2400" b="0" i="0" u="none" strike="noStrike" cap="none" dirty="0">
                          <a:solidFill>
                            <a:schemeClr val="dk1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  <a:sym typeface="Arial"/>
                        </a:rPr>
                        <a:t>Бизнес модель </a:t>
                      </a:r>
                      <a:r>
                        <a:rPr lang="ru-RU" sz="2400" b="0" i="0" u="none" strike="noStrike" cap="none" dirty="0" err="1">
                          <a:solidFill>
                            <a:schemeClr val="dk1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  <a:sym typeface="Arial"/>
                        </a:rPr>
                        <a:t>стартап</a:t>
                      </a:r>
                      <a:r>
                        <a:rPr lang="ru-RU" sz="2400" b="0" i="0" u="none" strike="noStrike" cap="none" dirty="0">
                          <a:solidFill>
                            <a:schemeClr val="dk1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  <a:sym typeface="Arial"/>
                        </a:rPr>
                        <a:t>-проекта</a:t>
                      </a:r>
                      <a:endParaRPr lang="en-US" sz="2400" b="0" i="0" u="none" strike="noStrike" cap="none" dirty="0">
                        <a:solidFill>
                          <a:schemeClr val="dk1"/>
                        </a:solidFill>
                        <a:effectLst/>
                        <a:latin typeface="Century Gothic" panose="020B0502020202020204" pitchFamily="34" charset="0"/>
                        <a:ea typeface="+mn-ea"/>
                        <a:cs typeface="+mn-cs"/>
                        <a:sym typeface="Arial"/>
                      </a:endParaRPr>
                    </a:p>
                    <a:p>
                      <a:pPr marL="76200"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ru-RU" sz="2400" b="0" i="0" u="none" strike="noStrike" cap="none" dirty="0">
                          <a:solidFill>
                            <a:schemeClr val="dk1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  <a:sym typeface="Arial"/>
                        </a:rPr>
                        <a:t>(как вы планируете зарабатывать</a:t>
                      </a:r>
                    </a:p>
                    <a:p>
                      <a:pPr marL="76200"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ru-RU" sz="2400" b="0" i="0" u="none" strike="noStrike" cap="none" dirty="0">
                          <a:solidFill>
                            <a:schemeClr val="dk1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  <a:sym typeface="Arial"/>
                        </a:rPr>
                        <a:t>посредствам реализации данного</a:t>
                      </a:r>
                    </a:p>
                    <a:p>
                      <a:pPr marL="76200"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ru-RU" sz="2400" b="0" i="0" u="none" strike="noStrike" cap="none" dirty="0">
                          <a:solidFill>
                            <a:schemeClr val="dk1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  <a:sym typeface="Arial"/>
                        </a:rPr>
                        <a:t>проекта)</a:t>
                      </a:r>
                      <a:endParaRPr lang="en-US" sz="2400" b="0" i="0" u="none" strike="noStrike" cap="none" dirty="0">
                        <a:solidFill>
                          <a:schemeClr val="dk1"/>
                        </a:solidFill>
                        <a:effectLst/>
                        <a:latin typeface="Century Gothic" panose="020B0502020202020204" pitchFamily="34" charset="0"/>
                        <a:ea typeface="+mn-ea"/>
                        <a:cs typeface="+mn-cs"/>
                        <a:sym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 </a:t>
                      </a:r>
                      <a:endParaRPr lang="ru-RU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 </a:t>
                      </a:r>
                      <a:endParaRPr lang="ru-RU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 </a:t>
                      </a:r>
                      <a:endParaRPr lang="ru-RU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pic>
        <p:nvPicPr>
          <p:cNvPr id="12" name="Рисунок 1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331" r="73117"/>
          <a:stretch/>
        </p:blipFill>
        <p:spPr>
          <a:xfrm rot="10800000">
            <a:off x="9624789" y="6044596"/>
            <a:ext cx="2567211" cy="509944"/>
          </a:xfrm>
          <a:prstGeom prst="rect">
            <a:avLst/>
          </a:prstGeom>
        </p:spPr>
      </p:pic>
      <p:pic>
        <p:nvPicPr>
          <p:cNvPr id="8" name="Google Shape;85;p1">
            <a:extLst>
              <a:ext uri="{FF2B5EF4-FFF2-40B4-BE49-F238E27FC236}">
                <a16:creationId xmlns:a16="http://schemas.microsoft.com/office/drawing/2014/main" id="{30F98F1B-8FAD-4367-B11F-44305B2DC280}"/>
              </a:ext>
            </a:extLst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1068708" y="369649"/>
            <a:ext cx="931133" cy="98666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5303550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2"/>
          <p:cNvSpPr txBox="1"/>
          <p:nvPr/>
        </p:nvSpPr>
        <p:spPr>
          <a:xfrm>
            <a:off x="669263" y="469226"/>
            <a:ext cx="9987200" cy="1354176"/>
          </a:xfrm>
          <a:prstGeom prst="rect">
            <a:avLst/>
          </a:prstGeom>
          <a:solidFill>
            <a:srgbClr val="073BAB"/>
          </a:solidFill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pPr marL="76200">
              <a:buClr>
                <a:srgbClr val="000000"/>
              </a:buClr>
              <a:buFont typeface="Arial"/>
            </a:pPr>
            <a:r>
              <a:rPr lang="ru-RU" sz="3600" b="1" dirty="0">
                <a:solidFill>
                  <a:schemeClr val="bg1"/>
                </a:solidFill>
                <a:latin typeface="Century Gothic" panose="020B0502020202020204" pitchFamily="34" charset="0"/>
                <a:sym typeface="Arial"/>
              </a:rPr>
              <a:t>Целевая аудитория</a:t>
            </a:r>
          </a:p>
          <a:p>
            <a:pPr marL="76200">
              <a:buClr>
                <a:srgbClr val="000000"/>
              </a:buClr>
              <a:buFont typeface="Arial"/>
            </a:pPr>
            <a:r>
              <a:rPr lang="en-US" sz="3600" b="1" dirty="0">
                <a:solidFill>
                  <a:schemeClr val="bg1"/>
                </a:solidFill>
                <a:latin typeface="Century Gothic" panose="020B0502020202020204" pitchFamily="34" charset="0"/>
                <a:sym typeface="Arial"/>
              </a:rPr>
              <a:t>(</a:t>
            </a:r>
            <a:r>
              <a:rPr lang="ru-RU" sz="3600" b="1" dirty="0">
                <a:solidFill>
                  <a:schemeClr val="bg1"/>
                </a:solidFill>
                <a:latin typeface="Century Gothic" panose="020B0502020202020204" pitchFamily="34" charset="0"/>
                <a:sym typeface="Arial"/>
              </a:rPr>
              <a:t>потенциальные заказчики</a:t>
            </a:r>
            <a:r>
              <a:rPr lang="en-US" sz="3600" b="1" dirty="0">
                <a:solidFill>
                  <a:schemeClr val="bg1"/>
                </a:solidFill>
                <a:latin typeface="Century Gothic" panose="020B0502020202020204" pitchFamily="34" charset="0"/>
                <a:sym typeface="Arial"/>
              </a:rPr>
              <a:t>)</a:t>
            </a: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9327" b="81873"/>
          <a:stretch/>
        </p:blipFill>
        <p:spPr>
          <a:xfrm>
            <a:off x="2" y="-22224"/>
            <a:ext cx="1019175" cy="676275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509589" y="2035989"/>
            <a:ext cx="11024685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6200">
              <a:buClr>
                <a:srgbClr val="000000"/>
              </a:buClr>
              <a:buFont typeface="Arial"/>
            </a:pPr>
            <a:r>
              <a:rPr lang="ru-RU" sz="3200" dirty="0">
                <a:solidFill>
                  <a:schemeClr val="dk1"/>
                </a:solidFill>
                <a:latin typeface="Century Gothic" panose="020B0502020202020204" pitchFamily="34" charset="0"/>
              </a:rPr>
              <a:t>Краткое описание вашей целевой аудитории — что это за люди, и как вы выяснили, что они относятся именно к вашей ЦА. </a:t>
            </a:r>
          </a:p>
          <a:p>
            <a:pPr marL="76200">
              <a:buClr>
                <a:srgbClr val="000000"/>
              </a:buClr>
              <a:buFont typeface="Arial"/>
            </a:pPr>
            <a:r>
              <a:rPr lang="ru-RU" sz="3200" dirty="0">
                <a:solidFill>
                  <a:schemeClr val="dk1"/>
                </a:solidFill>
                <a:latin typeface="Century Gothic" panose="020B0502020202020204" pitchFamily="34" charset="0"/>
              </a:rPr>
              <a:t>Рекомендуем максимально конкретно описать вашу целевую аудиторию, например, описать портрет идеального клиента. </a:t>
            </a:r>
            <a:endParaRPr lang="ru-RU" sz="3200" dirty="0">
              <a:solidFill>
                <a:schemeClr val="dk1"/>
              </a:solidFill>
              <a:latin typeface="Century Gothic" panose="020B0502020202020204" pitchFamily="34" charset="0"/>
              <a:sym typeface="Arial"/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72387346"/>
              </p:ext>
            </p:extLst>
          </p:nvPr>
        </p:nvGraphicFramePr>
        <p:xfrm>
          <a:off x="1637135" y="7121605"/>
          <a:ext cx="8917728" cy="766301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50435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41337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66301">
                <a:tc>
                  <a:txBody>
                    <a:bodyPr/>
                    <a:lstStyle/>
                    <a:p>
                      <a:pPr marL="76200"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ru-RU" sz="2400" b="0" i="0" u="none" strike="noStrike" cap="none" dirty="0">
                          <a:solidFill>
                            <a:schemeClr val="dk1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  <a:sym typeface="Arial"/>
                        </a:rPr>
                        <a:t>Потенциальные заказчики</a:t>
                      </a:r>
                      <a:endParaRPr lang="en-US" sz="2400" b="0" i="0" u="none" strike="noStrike" cap="none" dirty="0">
                        <a:solidFill>
                          <a:schemeClr val="dk1"/>
                        </a:solidFill>
                        <a:effectLst/>
                        <a:latin typeface="Century Gothic" panose="020B0502020202020204" pitchFamily="34" charset="0"/>
                        <a:ea typeface="+mn-ea"/>
                        <a:cs typeface="+mn-cs"/>
                        <a:sym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 </a:t>
                      </a:r>
                      <a:endParaRPr lang="ru-RU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pic>
        <p:nvPicPr>
          <p:cNvPr id="11" name="Рисунок 10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331" r="73117"/>
          <a:stretch/>
        </p:blipFill>
        <p:spPr>
          <a:xfrm rot="10800000">
            <a:off x="9624789" y="6044596"/>
            <a:ext cx="2567211" cy="509944"/>
          </a:xfrm>
          <a:prstGeom prst="rect">
            <a:avLst/>
          </a:prstGeom>
        </p:spPr>
      </p:pic>
      <p:pic>
        <p:nvPicPr>
          <p:cNvPr id="8" name="Google Shape;85;p1">
            <a:extLst>
              <a:ext uri="{FF2B5EF4-FFF2-40B4-BE49-F238E27FC236}">
                <a16:creationId xmlns:a16="http://schemas.microsoft.com/office/drawing/2014/main" id="{EEB2051A-E52F-477C-9A3B-CE32D3527010}"/>
              </a:ext>
            </a:extLst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1068707" y="358360"/>
            <a:ext cx="931133" cy="98666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3272106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2"/>
          <p:cNvSpPr txBox="1"/>
          <p:nvPr/>
        </p:nvSpPr>
        <p:spPr>
          <a:xfrm>
            <a:off x="595041" y="469226"/>
            <a:ext cx="9579870" cy="1354176"/>
          </a:xfrm>
          <a:prstGeom prst="rect">
            <a:avLst/>
          </a:prstGeom>
          <a:solidFill>
            <a:srgbClr val="073BAB"/>
          </a:solidFill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pPr marL="76200">
              <a:buClr>
                <a:srgbClr val="000000"/>
              </a:buClr>
              <a:buFont typeface="Arial"/>
            </a:pPr>
            <a:r>
              <a:rPr lang="ru-RU" sz="3600" b="1" dirty="0">
                <a:solidFill>
                  <a:schemeClr val="bg1"/>
                </a:solidFill>
                <a:latin typeface="Century Gothic" panose="020B0502020202020204" pitchFamily="34" charset="0"/>
                <a:sym typeface="Arial"/>
              </a:rPr>
              <a:t>Решение </a:t>
            </a:r>
            <a:r>
              <a:rPr lang="ru-RU" sz="3600" b="1" i="0" u="none" strike="noStrike" cap="none" dirty="0">
                <a:solidFill>
                  <a:schemeClr val="bg1"/>
                </a:solidFill>
                <a:effectLst/>
                <a:latin typeface="Century Gothic" panose="020B0502020202020204" pitchFamily="34" charset="0"/>
                <a:sym typeface="Arial"/>
              </a:rPr>
              <a:t>(описание основных</a:t>
            </a:r>
          </a:p>
          <a:p>
            <a:pPr marL="76200">
              <a:buClr>
                <a:srgbClr val="000000"/>
              </a:buClr>
              <a:buFont typeface="Arial"/>
            </a:pPr>
            <a:r>
              <a:rPr lang="ru-RU" sz="3200" b="1" i="0" u="none" strike="noStrike" cap="none" dirty="0">
                <a:solidFill>
                  <a:schemeClr val="bg1"/>
                </a:solidFill>
                <a:effectLst/>
                <a:latin typeface="Century Gothic" panose="020B0502020202020204" pitchFamily="34" charset="0"/>
                <a:sym typeface="Arial"/>
              </a:rPr>
              <a:t>технологических</a:t>
            </a:r>
            <a:r>
              <a:rPr lang="ru-RU" sz="3600" b="1" i="0" u="none" strike="noStrike" cap="none" dirty="0">
                <a:solidFill>
                  <a:schemeClr val="bg1"/>
                </a:solidFill>
                <a:effectLst/>
                <a:latin typeface="Century Gothic" panose="020B0502020202020204" pitchFamily="34" charset="0"/>
                <a:sym typeface="Arial"/>
              </a:rPr>
              <a:t> параметров)</a:t>
            </a:r>
            <a:r>
              <a:rPr lang="ru-RU" sz="3600" b="1" dirty="0">
                <a:solidFill>
                  <a:schemeClr val="bg1"/>
                </a:solidFill>
                <a:latin typeface="Century Gothic" panose="020B0502020202020204" pitchFamily="34" charset="0"/>
                <a:sym typeface="Arial"/>
              </a:rPr>
              <a:t> </a:t>
            </a:r>
            <a:endParaRPr lang="en-US" sz="3600" b="1" dirty="0">
              <a:solidFill>
                <a:schemeClr val="bg1"/>
              </a:solidFill>
              <a:latin typeface="Century Gothic" panose="020B0502020202020204" pitchFamily="34" charset="0"/>
              <a:sym typeface="Arial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9327" b="81873"/>
          <a:stretch/>
        </p:blipFill>
        <p:spPr>
          <a:xfrm>
            <a:off x="2" y="-22224"/>
            <a:ext cx="1019175" cy="676275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509589" y="2432689"/>
            <a:ext cx="11409695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6200" algn="just">
              <a:buClr>
                <a:srgbClr val="000000"/>
              </a:buClr>
              <a:buFont typeface="Arial"/>
            </a:pPr>
            <a:r>
              <a:rPr lang="ru-RU" sz="2800" dirty="0">
                <a:solidFill>
                  <a:schemeClr val="dk1"/>
                </a:solidFill>
                <a:latin typeface="Century Gothic" panose="020B0502020202020204" pitchFamily="34" charset="0"/>
              </a:rPr>
              <a:t>Данный слайд должен рассказать, каким образом вы собираетесь удовлетворять потребность вашей ЦА.</a:t>
            </a:r>
          </a:p>
          <a:p>
            <a:pPr marL="76200" algn="just">
              <a:buClr>
                <a:srgbClr val="000000"/>
              </a:buClr>
              <a:buFont typeface="Arial"/>
            </a:pPr>
            <a:r>
              <a:rPr lang="ru-RU" sz="2800" dirty="0">
                <a:solidFill>
                  <a:schemeClr val="dk1"/>
                </a:solidFill>
                <a:latin typeface="Century Gothic" panose="020B0502020202020204" pitchFamily="34" charset="0"/>
              </a:rPr>
              <a:t>Укажите в случае наличия метрики, подтверждающие ценность вашего решения для клиентов.</a:t>
            </a:r>
          </a:p>
          <a:p>
            <a:pPr marL="76200" algn="just">
              <a:buClr>
                <a:srgbClr val="000000"/>
              </a:buClr>
              <a:buFont typeface="Arial"/>
            </a:pPr>
            <a:r>
              <a:rPr lang="ru-RU" sz="2800" dirty="0">
                <a:solidFill>
                  <a:schemeClr val="dk1"/>
                </a:solidFill>
                <a:latin typeface="Century Gothic" panose="020B0502020202020204" pitchFamily="34" charset="0"/>
              </a:rPr>
              <a:t>Можно привести конкретный кейс</a:t>
            </a:r>
          </a:p>
          <a:p>
            <a:pPr marL="76200" algn="just">
              <a:buClr>
                <a:srgbClr val="000000"/>
              </a:buClr>
              <a:buFont typeface="Arial"/>
            </a:pPr>
            <a:r>
              <a:rPr lang="ru-RU" sz="2800" dirty="0">
                <a:solidFill>
                  <a:schemeClr val="dk1"/>
                </a:solidFill>
                <a:latin typeface="Century Gothic" panose="020B0502020202020204" pitchFamily="34" charset="0"/>
              </a:rPr>
              <a:t>Не забывайте про иллюстрации</a:t>
            </a: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81541341"/>
              </p:ext>
            </p:extLst>
          </p:nvPr>
        </p:nvGraphicFramePr>
        <p:xfrm>
          <a:off x="595041" y="7186471"/>
          <a:ext cx="10828135" cy="3117589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49186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3362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486462">
                <a:tc>
                  <a:txBody>
                    <a:bodyPr/>
                    <a:lstStyle/>
                    <a:p>
                      <a:pPr marL="76200"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ru-RU" sz="2400" b="0" i="0" u="none" strike="noStrike" cap="none" dirty="0">
                          <a:solidFill>
                            <a:schemeClr val="dk1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  <a:sym typeface="Arial"/>
                        </a:rPr>
                        <a:t>Актуальность </a:t>
                      </a:r>
                      <a:r>
                        <a:rPr lang="ru-RU" sz="2400" b="0" i="0" u="none" strike="noStrike" cap="none" dirty="0" err="1">
                          <a:solidFill>
                            <a:schemeClr val="dk1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  <a:sym typeface="Arial"/>
                        </a:rPr>
                        <a:t>стартап</a:t>
                      </a:r>
                      <a:r>
                        <a:rPr lang="ru-RU" sz="2400" b="0" i="0" u="none" strike="noStrike" cap="none" dirty="0">
                          <a:solidFill>
                            <a:schemeClr val="dk1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  <a:sym typeface="Arial"/>
                        </a:rPr>
                        <a:t>-проекта (описание проблемы и решения проблемы)</a:t>
                      </a:r>
                      <a:endParaRPr lang="en-US" sz="2400" b="0" i="0" u="none" strike="noStrike" cap="none" dirty="0">
                        <a:solidFill>
                          <a:schemeClr val="dk1"/>
                        </a:solidFill>
                        <a:effectLst/>
                        <a:latin typeface="Century Gothic" panose="020B0502020202020204" pitchFamily="34" charset="0"/>
                        <a:ea typeface="+mn-ea"/>
                        <a:cs typeface="+mn-cs"/>
                        <a:sym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 </a:t>
                      </a:r>
                      <a:endParaRPr lang="ru-RU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 </a:t>
                      </a:r>
                      <a:endParaRPr lang="ru-RU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631127">
                <a:tc>
                  <a:txBody>
                    <a:bodyPr/>
                    <a:lstStyle/>
                    <a:p>
                      <a:pPr marL="76200"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ru-RU" sz="2400" b="0" i="0" u="none" strike="noStrike" cap="none" dirty="0">
                          <a:solidFill>
                            <a:schemeClr val="dk1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  <a:sym typeface="Arial"/>
                        </a:rPr>
                        <a:t>Обоснование соответствия идеи</a:t>
                      </a:r>
                    </a:p>
                    <a:p>
                      <a:pPr marL="76200"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ru-RU" sz="2400" b="0" i="0" u="none" strike="noStrike" cap="none" dirty="0">
                          <a:solidFill>
                            <a:schemeClr val="dk1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  <a:sym typeface="Arial"/>
                        </a:rPr>
                        <a:t>технологическому направлению</a:t>
                      </a:r>
                    </a:p>
                    <a:p>
                      <a:pPr marL="76200"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ru-RU" sz="2400" b="0" i="0" u="none" strike="noStrike" cap="none" dirty="0">
                          <a:solidFill>
                            <a:schemeClr val="dk1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  <a:sym typeface="Arial"/>
                        </a:rPr>
                        <a:t>(описание основных</a:t>
                      </a:r>
                    </a:p>
                    <a:p>
                      <a:pPr marL="76200"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ru-RU" sz="2400" b="0" i="0" u="none" strike="noStrike" cap="none" dirty="0">
                          <a:solidFill>
                            <a:schemeClr val="dk1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  <a:sym typeface="Arial"/>
                        </a:rPr>
                        <a:t>технологических параметров)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pic>
        <p:nvPicPr>
          <p:cNvPr id="11" name="Рисунок 10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331" r="73117"/>
          <a:stretch/>
        </p:blipFill>
        <p:spPr>
          <a:xfrm rot="10800000">
            <a:off x="9624789" y="6044596"/>
            <a:ext cx="2567211" cy="509944"/>
          </a:xfrm>
          <a:prstGeom prst="rect">
            <a:avLst/>
          </a:prstGeom>
        </p:spPr>
      </p:pic>
      <p:pic>
        <p:nvPicPr>
          <p:cNvPr id="8" name="Google Shape;85;p1">
            <a:extLst>
              <a:ext uri="{FF2B5EF4-FFF2-40B4-BE49-F238E27FC236}">
                <a16:creationId xmlns:a16="http://schemas.microsoft.com/office/drawing/2014/main" id="{52BB0F2F-0274-4217-B260-D2BED364008B}"/>
              </a:ext>
            </a:extLst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0957609" y="356563"/>
            <a:ext cx="931133" cy="98666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34911332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2"/>
          <p:cNvSpPr txBox="1"/>
          <p:nvPr/>
        </p:nvSpPr>
        <p:spPr>
          <a:xfrm>
            <a:off x="391152" y="469226"/>
            <a:ext cx="9579870" cy="892512"/>
          </a:xfrm>
          <a:prstGeom prst="rect">
            <a:avLst/>
          </a:prstGeom>
          <a:solidFill>
            <a:srgbClr val="073BAB"/>
          </a:solidFill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pPr marL="76200">
              <a:buClr>
                <a:srgbClr val="000000"/>
              </a:buClr>
              <a:buFont typeface="Arial"/>
            </a:pPr>
            <a:r>
              <a:rPr lang="ru-RU" sz="4200" b="1" dirty="0">
                <a:solidFill>
                  <a:schemeClr val="bg1"/>
                </a:solidFill>
                <a:latin typeface="Century Gothic" panose="020B0502020202020204" pitchFamily="34" charset="0"/>
                <a:sym typeface="Arial"/>
              </a:rPr>
              <a:t>Конкуренты</a:t>
            </a:r>
            <a:endParaRPr lang="en-US" sz="4200" b="1" dirty="0">
              <a:solidFill>
                <a:schemeClr val="bg1"/>
              </a:solidFill>
              <a:latin typeface="Century Gothic" panose="020B0502020202020204" pitchFamily="34" charset="0"/>
              <a:sym typeface="Arial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9327" b="81873"/>
          <a:stretch/>
        </p:blipFill>
        <p:spPr>
          <a:xfrm>
            <a:off x="2" y="-22224"/>
            <a:ext cx="1019175" cy="676275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91152" y="2471972"/>
            <a:ext cx="11409695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6200">
              <a:buClr>
                <a:srgbClr val="000000"/>
              </a:buClr>
              <a:buFont typeface="Arial"/>
            </a:pPr>
            <a:r>
              <a:rPr lang="ru-RU" sz="3600" dirty="0">
                <a:solidFill>
                  <a:schemeClr val="dk1"/>
                </a:solidFill>
                <a:latin typeface="Century Gothic" panose="020B0502020202020204" pitchFamily="34" charset="0"/>
              </a:rPr>
              <a:t>Расскажите о конкурентах вашего бизнеса.</a:t>
            </a:r>
          </a:p>
          <a:p>
            <a:pPr marL="76200">
              <a:buClr>
                <a:srgbClr val="000000"/>
              </a:buClr>
              <a:buFont typeface="Arial"/>
            </a:pPr>
            <a:r>
              <a:rPr lang="ru-RU" sz="3600" dirty="0">
                <a:solidFill>
                  <a:schemeClr val="dk1"/>
                </a:solidFill>
                <a:latin typeface="Century Gothic" panose="020B0502020202020204" pitchFamily="34" charset="0"/>
              </a:rPr>
              <a:t>Здесь может быть только указание компаний или сервисов, а может быть табличка со</a:t>
            </a:r>
          </a:p>
          <a:p>
            <a:pPr marL="76200">
              <a:buClr>
                <a:srgbClr val="000000"/>
              </a:buClr>
              <a:buFont typeface="Arial"/>
            </a:pPr>
            <a:r>
              <a:rPr lang="ru-RU" sz="3600" dirty="0">
                <a:solidFill>
                  <a:schemeClr val="dk1"/>
                </a:solidFill>
                <a:latin typeface="Century Gothic" panose="020B0502020202020204" pitchFamily="34" charset="0"/>
              </a:rPr>
              <a:t>сравнительными характеристиками. </a:t>
            </a: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331" r="73117"/>
          <a:stretch/>
        </p:blipFill>
        <p:spPr>
          <a:xfrm rot="10800000">
            <a:off x="9624789" y="6044596"/>
            <a:ext cx="2567211" cy="509944"/>
          </a:xfrm>
          <a:prstGeom prst="rect">
            <a:avLst/>
          </a:prstGeom>
        </p:spPr>
      </p:pic>
      <p:pic>
        <p:nvPicPr>
          <p:cNvPr id="7" name="Google Shape;85;p1">
            <a:extLst>
              <a:ext uri="{FF2B5EF4-FFF2-40B4-BE49-F238E27FC236}">
                <a16:creationId xmlns:a16="http://schemas.microsoft.com/office/drawing/2014/main" id="{043AD58A-6540-4071-901A-9582FD2ED6BD}"/>
              </a:ext>
            </a:extLst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0908394" y="375078"/>
            <a:ext cx="931133" cy="98666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7631470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2"/>
          <p:cNvSpPr txBox="1"/>
          <p:nvPr/>
        </p:nvSpPr>
        <p:spPr>
          <a:xfrm>
            <a:off x="509589" y="492196"/>
            <a:ext cx="9579870" cy="892512"/>
          </a:xfrm>
          <a:prstGeom prst="rect">
            <a:avLst/>
          </a:prstGeom>
          <a:solidFill>
            <a:srgbClr val="073BAB"/>
          </a:solidFill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pPr marL="76200">
              <a:buClr>
                <a:srgbClr val="000000"/>
              </a:buClr>
              <a:buFont typeface="Arial"/>
            </a:pPr>
            <a:r>
              <a:rPr lang="ru-RU" sz="4200" b="1" dirty="0">
                <a:solidFill>
                  <a:schemeClr val="bg1"/>
                </a:solidFill>
                <a:latin typeface="Century Gothic" panose="020B0502020202020204" pitchFamily="34" charset="0"/>
                <a:sym typeface="Arial"/>
              </a:rPr>
              <a:t>Оценка рынка</a:t>
            </a: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9327" b="81873"/>
          <a:stretch/>
        </p:blipFill>
        <p:spPr>
          <a:xfrm>
            <a:off x="2" y="-22224"/>
            <a:ext cx="1019175" cy="676275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409624" y="2429390"/>
            <a:ext cx="11292849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6200">
              <a:buClr>
                <a:srgbClr val="000000"/>
              </a:buClr>
              <a:buFont typeface="Arial"/>
            </a:pPr>
            <a:r>
              <a:rPr lang="ru-RU" sz="3600" dirty="0">
                <a:solidFill>
                  <a:schemeClr val="dk1"/>
                </a:solidFill>
                <a:latin typeface="Century Gothic" panose="020B0502020202020204" pitchFamily="34" charset="0"/>
              </a:rPr>
              <a:t>Покажите расчет рынка для вашего сервиса/продукта. </a:t>
            </a:r>
          </a:p>
          <a:p>
            <a:pPr marL="76200">
              <a:buClr>
                <a:srgbClr val="000000"/>
              </a:buClr>
              <a:buFont typeface="Arial"/>
            </a:pPr>
            <a:r>
              <a:rPr lang="ru-RU" sz="3600" dirty="0">
                <a:solidFill>
                  <a:schemeClr val="dk1"/>
                </a:solidFill>
                <a:latin typeface="Century Gothic" panose="020B0502020202020204" pitchFamily="34" charset="0"/>
              </a:rPr>
              <a:t>Например, число потенциальных заказчиков и какую прибыль они могут принести от продаж вашего продукта/услуги/технологии.</a:t>
            </a: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33519405"/>
              </p:ext>
            </p:extLst>
          </p:nvPr>
        </p:nvGraphicFramePr>
        <p:xfrm>
          <a:off x="1513194" y="7080013"/>
          <a:ext cx="9664321" cy="1149587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9442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72003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149587">
                <a:tc>
                  <a:txBody>
                    <a:bodyPr/>
                    <a:lstStyle/>
                    <a:p>
                      <a:pPr marL="76200"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ru-RU" sz="2400" b="0" i="0" u="none" strike="noStrike" cap="none" dirty="0">
                          <a:solidFill>
                            <a:schemeClr val="dk1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  <a:sym typeface="Arial"/>
                        </a:rPr>
                        <a:t>Оценка потенциала «рынка» и</a:t>
                      </a:r>
                      <a:r>
                        <a:rPr lang="en-US" sz="2400" b="0" i="0" u="none" strike="noStrike" cap="none" dirty="0">
                          <a:solidFill>
                            <a:schemeClr val="dk1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  <a:sym typeface="Arial"/>
                        </a:rPr>
                        <a:t> </a:t>
                      </a:r>
                      <a:r>
                        <a:rPr lang="ru-RU" sz="2400" b="0" i="0" u="none" strike="noStrike" cap="none" dirty="0">
                          <a:solidFill>
                            <a:schemeClr val="dk1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  <a:sym typeface="Arial"/>
                        </a:rPr>
                        <a:t>рентабельности проекта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 </a:t>
                      </a:r>
                      <a:endParaRPr lang="ru-RU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pic>
        <p:nvPicPr>
          <p:cNvPr id="11" name="Рисунок 10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331" r="73117"/>
          <a:stretch/>
        </p:blipFill>
        <p:spPr>
          <a:xfrm rot="10800000">
            <a:off x="9624789" y="6044596"/>
            <a:ext cx="2567211" cy="509944"/>
          </a:xfrm>
          <a:prstGeom prst="rect">
            <a:avLst/>
          </a:prstGeom>
        </p:spPr>
      </p:pic>
      <p:pic>
        <p:nvPicPr>
          <p:cNvPr id="8" name="Google Shape;85;p1">
            <a:extLst>
              <a:ext uri="{FF2B5EF4-FFF2-40B4-BE49-F238E27FC236}">
                <a16:creationId xmlns:a16="http://schemas.microsoft.com/office/drawing/2014/main" id="{ED3CC02D-EC3E-48E2-B9AE-620B988D78F1}"/>
              </a:ext>
            </a:extLst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0908394" y="315913"/>
            <a:ext cx="931133" cy="98666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8073323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2"/>
          <p:cNvSpPr txBox="1"/>
          <p:nvPr/>
        </p:nvSpPr>
        <p:spPr>
          <a:xfrm>
            <a:off x="593375" y="247938"/>
            <a:ext cx="9579870" cy="1538842"/>
          </a:xfrm>
          <a:prstGeom prst="rect">
            <a:avLst/>
          </a:prstGeom>
          <a:solidFill>
            <a:srgbClr val="073BAB"/>
          </a:solidFill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pPr marL="76200">
              <a:buClr>
                <a:srgbClr val="000000"/>
              </a:buClr>
              <a:buFont typeface="Arial"/>
            </a:pPr>
            <a:r>
              <a:rPr lang="ru-RU" sz="4200" b="1" dirty="0">
                <a:solidFill>
                  <a:schemeClr val="bg1"/>
                </a:solidFill>
                <a:latin typeface="Century Gothic" panose="020B0502020202020204" pitchFamily="34" charset="0"/>
                <a:sym typeface="Arial"/>
              </a:rPr>
              <a:t>Планы и запрос на инвестиции/ресурсы</a:t>
            </a: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9327" b="81873"/>
          <a:stretch/>
        </p:blipFill>
        <p:spPr>
          <a:xfrm>
            <a:off x="2" y="-22224"/>
            <a:ext cx="1019175" cy="676275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509590" y="2214087"/>
            <a:ext cx="11008155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dirty="0">
                <a:solidFill>
                  <a:schemeClr val="dk1"/>
                </a:solidFill>
                <a:latin typeface="Century Gothic" panose="020B0502020202020204" pitchFamily="34" charset="0"/>
              </a:rPr>
              <a:t>Расскажите, каких результатов вы достигните через год. </a:t>
            </a:r>
          </a:p>
          <a:p>
            <a:pPr algn="just"/>
            <a:r>
              <a:rPr lang="ru-RU" sz="2800" dirty="0">
                <a:solidFill>
                  <a:schemeClr val="dk1"/>
                </a:solidFill>
                <a:latin typeface="Century Gothic" panose="020B0502020202020204" pitchFamily="34" charset="0"/>
              </a:rPr>
              <a:t>Какие действия вы предпримите для достижения этих целей, какие инвестиции / ресурсы и партнёрства вам требуется для реализации ваших планов. Например, какой объём финансирования нужен вашему проекту, какие предполагаются источники финансирования (грант, </a:t>
            </a:r>
            <a:r>
              <a:rPr lang="ru-RU" sz="2800" dirty="0" err="1">
                <a:solidFill>
                  <a:schemeClr val="dk1"/>
                </a:solidFill>
                <a:latin typeface="Century Gothic" panose="020B0502020202020204" pitchFamily="34" charset="0"/>
              </a:rPr>
              <a:t>займ</a:t>
            </a:r>
            <a:r>
              <a:rPr lang="ru-RU" sz="2800" dirty="0">
                <a:solidFill>
                  <a:schemeClr val="dk1"/>
                </a:solidFill>
                <a:latin typeface="Century Gothic" panose="020B0502020202020204" pitchFamily="34" charset="0"/>
              </a:rPr>
              <a:t> и </a:t>
            </a:r>
            <a:r>
              <a:rPr lang="ru-RU" sz="2800" dirty="0" err="1">
                <a:solidFill>
                  <a:schemeClr val="dk1"/>
                </a:solidFill>
                <a:latin typeface="Century Gothic" panose="020B0502020202020204" pitchFamily="34" charset="0"/>
              </a:rPr>
              <a:t>тд</a:t>
            </a:r>
            <a:r>
              <a:rPr lang="ru-RU" sz="2800" dirty="0">
                <a:solidFill>
                  <a:schemeClr val="dk1"/>
                </a:solidFill>
                <a:latin typeface="Century Gothic" panose="020B0502020202020204" pitchFamily="34" charset="0"/>
              </a:rPr>
              <a:t>.)</a:t>
            </a:r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52925804"/>
              </p:ext>
            </p:extLst>
          </p:nvPr>
        </p:nvGraphicFramePr>
        <p:xfrm>
          <a:off x="1269242" y="7029153"/>
          <a:ext cx="10153934" cy="240410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7221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43180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130111">
                <a:tc>
                  <a:txBody>
                    <a:bodyPr/>
                    <a:lstStyle/>
                    <a:p>
                      <a:pPr marL="76200">
                        <a:spcAft>
                          <a:spcPts val="0"/>
                        </a:spcAft>
                      </a:pPr>
                      <a:r>
                        <a:rPr lang="ru-RU" sz="2400" b="0" i="0" u="none" strike="noStrike" cap="none" dirty="0">
                          <a:solidFill>
                            <a:schemeClr val="dk1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  <a:sym typeface="Arial"/>
                        </a:rPr>
                        <a:t>Объем финансового обеспечения</a:t>
                      </a:r>
                      <a:endParaRPr lang="en-US" sz="2400" b="0" i="0" u="none" strike="noStrike" cap="none" dirty="0">
                        <a:solidFill>
                          <a:schemeClr val="dk1"/>
                        </a:solidFill>
                        <a:effectLst/>
                        <a:latin typeface="Century Gothic" panose="020B0502020202020204" pitchFamily="34" charset="0"/>
                        <a:ea typeface="+mn-ea"/>
                        <a:cs typeface="+mn-cs"/>
                        <a:sym typeface="Arial"/>
                      </a:endParaRPr>
                    </a:p>
                    <a:p>
                      <a:pPr marL="76200">
                        <a:spcAft>
                          <a:spcPts val="0"/>
                        </a:spcAft>
                      </a:pPr>
                      <a:endParaRPr lang="ru-RU" sz="2400" dirty="0"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 </a:t>
                      </a:r>
                      <a:endParaRPr lang="ru-RU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273991">
                <a:tc>
                  <a:txBody>
                    <a:bodyPr/>
                    <a:lstStyle/>
                    <a:p>
                      <a:pPr marL="76200"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ru-RU" sz="2400" b="0" i="0" u="none" strike="noStrike" cap="none" dirty="0">
                          <a:solidFill>
                            <a:schemeClr val="dk1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  <a:sym typeface="Arial"/>
                        </a:rPr>
                        <a:t>Предполагаемые источники</a:t>
                      </a:r>
                      <a:r>
                        <a:rPr lang="en-US" sz="2400" b="0" i="0" u="none" strike="noStrike" cap="none" dirty="0">
                          <a:solidFill>
                            <a:schemeClr val="dk1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  <a:sym typeface="Arial"/>
                        </a:rPr>
                        <a:t> </a:t>
                      </a:r>
                      <a:r>
                        <a:rPr lang="ru-RU" sz="2400" b="0" i="0" u="none" strike="noStrike" cap="none" dirty="0">
                          <a:solidFill>
                            <a:schemeClr val="dk1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  <a:sym typeface="Arial"/>
                        </a:rPr>
                        <a:t>финансирования</a:t>
                      </a:r>
                    </a:p>
                    <a:p>
                      <a:pPr marL="76200">
                        <a:lnSpc>
                          <a:spcPts val="1095"/>
                        </a:lnSpc>
                        <a:spcAft>
                          <a:spcPts val="0"/>
                        </a:spcAft>
                      </a:pPr>
                      <a:endParaRPr lang="ru-RU" sz="2400" dirty="0"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 </a:t>
                      </a:r>
                      <a:endParaRPr lang="ru-RU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pic>
        <p:nvPicPr>
          <p:cNvPr id="12" name="Рисунок 1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331" r="73117"/>
          <a:stretch/>
        </p:blipFill>
        <p:spPr>
          <a:xfrm rot="10800000">
            <a:off x="9624789" y="6044596"/>
            <a:ext cx="2567211" cy="509944"/>
          </a:xfrm>
          <a:prstGeom prst="rect">
            <a:avLst/>
          </a:prstGeom>
        </p:spPr>
      </p:pic>
      <p:pic>
        <p:nvPicPr>
          <p:cNvPr id="8" name="Google Shape;85;p1">
            <a:extLst>
              <a:ext uri="{FF2B5EF4-FFF2-40B4-BE49-F238E27FC236}">
                <a16:creationId xmlns:a16="http://schemas.microsoft.com/office/drawing/2014/main" id="{FD081498-AFC2-434D-983D-FE291040037E}"/>
              </a:ext>
            </a:extLst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1052178" y="373114"/>
            <a:ext cx="931133" cy="98666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459916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2"/>
          <p:cNvSpPr txBox="1"/>
          <p:nvPr/>
        </p:nvSpPr>
        <p:spPr>
          <a:xfrm>
            <a:off x="580208" y="555508"/>
            <a:ext cx="9579870" cy="1538842"/>
          </a:xfrm>
          <a:prstGeom prst="rect">
            <a:avLst/>
          </a:prstGeom>
          <a:solidFill>
            <a:srgbClr val="073BAB"/>
          </a:solidFill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pPr marL="76200">
              <a:buClr>
                <a:srgbClr val="000000"/>
              </a:buClr>
              <a:buFont typeface="Arial"/>
            </a:pPr>
            <a:r>
              <a:rPr lang="ru-RU" sz="4200" b="1" dirty="0">
                <a:solidFill>
                  <a:schemeClr val="bg1"/>
                </a:solidFill>
                <a:latin typeface="Century Gothic" panose="020B0502020202020204" pitchFamily="34" charset="0"/>
                <a:sym typeface="Arial"/>
              </a:rPr>
              <a:t>Календарный план реализации </a:t>
            </a:r>
          </a:p>
          <a:p>
            <a:pPr marL="76200">
              <a:buClr>
                <a:srgbClr val="000000"/>
              </a:buClr>
              <a:buFont typeface="Arial"/>
            </a:pPr>
            <a:r>
              <a:rPr lang="ru-RU" sz="4200" b="1" dirty="0" err="1">
                <a:solidFill>
                  <a:schemeClr val="bg1"/>
                </a:solidFill>
                <a:latin typeface="Century Gothic" panose="020B0502020202020204" pitchFamily="34" charset="0"/>
                <a:sym typeface="Arial"/>
              </a:rPr>
              <a:t>стартап</a:t>
            </a:r>
            <a:r>
              <a:rPr lang="ru-RU" sz="4200" b="1" dirty="0">
                <a:solidFill>
                  <a:schemeClr val="bg1"/>
                </a:solidFill>
                <a:latin typeface="Century Gothic" panose="020B0502020202020204" pitchFamily="34" charset="0"/>
                <a:sym typeface="Arial"/>
              </a:rPr>
              <a:t>-проекта</a:t>
            </a: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9327" b="81873"/>
          <a:stretch/>
        </p:blipFill>
        <p:spPr>
          <a:xfrm>
            <a:off x="2" y="-22224"/>
            <a:ext cx="1019175" cy="676275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580208" y="2709070"/>
            <a:ext cx="1060503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>
                <a:solidFill>
                  <a:schemeClr val="dk1"/>
                </a:solidFill>
                <a:latin typeface="Century Gothic" panose="020B0502020202020204" pitchFamily="34" charset="0"/>
              </a:rPr>
              <a:t>Расскажите, каких действия вы предпримете для достижений целей </a:t>
            </a:r>
            <a:r>
              <a:rPr lang="ru-RU" sz="4000" dirty="0" err="1">
                <a:solidFill>
                  <a:schemeClr val="dk1"/>
                </a:solidFill>
                <a:latin typeface="Century Gothic" panose="020B0502020202020204" pitchFamily="34" charset="0"/>
              </a:rPr>
              <a:t>стартап</a:t>
            </a:r>
            <a:r>
              <a:rPr lang="ru-RU" sz="4000" dirty="0">
                <a:solidFill>
                  <a:schemeClr val="dk1"/>
                </a:solidFill>
                <a:latin typeface="Century Gothic" panose="020B0502020202020204" pitchFamily="34" charset="0"/>
              </a:rPr>
              <a:t>-проекта в перспективе года и сколько средств для этого требуется</a:t>
            </a:r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24260993"/>
              </p:ext>
            </p:extLst>
          </p:nvPr>
        </p:nvGraphicFramePr>
        <p:xfrm>
          <a:off x="325785" y="7186619"/>
          <a:ext cx="11540428" cy="2015257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10672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55853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87516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115748">
                <a:tc>
                  <a:txBody>
                    <a:bodyPr/>
                    <a:lstStyle/>
                    <a:p>
                      <a:pPr marL="76200" algn="ctr">
                        <a:spcAft>
                          <a:spcPts val="0"/>
                        </a:spcAft>
                      </a:pPr>
                      <a:r>
                        <a:rPr lang="ru-RU" sz="2400" b="0" i="0" u="none" strike="noStrike" cap="none" dirty="0">
                          <a:solidFill>
                            <a:schemeClr val="dk1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  <a:sym typeface="Arial"/>
                        </a:rPr>
                        <a:t>Название этапа календарного плана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0" i="0" u="none" strike="noStrike" cap="none" dirty="0">
                          <a:solidFill>
                            <a:schemeClr val="dk1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  <a:sym typeface="Arial"/>
                        </a:rPr>
                        <a:t> Длительность</a:t>
                      </a:r>
                    </a:p>
                    <a:p>
                      <a:pPr algn="ctr"/>
                      <a:r>
                        <a:rPr lang="ru-RU" sz="2400" b="0" i="0" u="none" strike="noStrike" cap="none" dirty="0">
                          <a:solidFill>
                            <a:schemeClr val="dk1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  <a:sym typeface="Arial"/>
                        </a:rPr>
                        <a:t>этапа, </a:t>
                      </a:r>
                      <a:r>
                        <a:rPr lang="ru-RU" sz="2400" b="0" i="0" u="none" strike="noStrike" cap="none" dirty="0" err="1">
                          <a:solidFill>
                            <a:schemeClr val="dk1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  <a:sym typeface="Arial"/>
                        </a:rPr>
                        <a:t>мес</a:t>
                      </a:r>
                      <a:endParaRPr lang="ru-RU" sz="2400" b="0" i="0" u="none" strike="noStrike" cap="none" dirty="0">
                        <a:solidFill>
                          <a:schemeClr val="dk1"/>
                        </a:solidFill>
                        <a:effectLst/>
                        <a:latin typeface="Century Gothic" panose="020B0502020202020204" pitchFamily="34" charset="0"/>
                        <a:ea typeface="+mn-ea"/>
                        <a:cs typeface="+mn-cs"/>
                        <a:sym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ru-RU" sz="2400" b="0" i="0" u="none" strike="noStrike" cap="none" dirty="0">
                          <a:solidFill>
                            <a:schemeClr val="dk1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  <a:sym typeface="Arial"/>
                        </a:rPr>
                        <a:t>Стоимость, руб.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37148">
                <a:tc>
                  <a:txBody>
                    <a:bodyPr/>
                    <a:lstStyle/>
                    <a:p>
                      <a:pPr marL="76200">
                        <a:lnSpc>
                          <a:spcPts val="1095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 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62361">
                <a:tc>
                  <a:txBody>
                    <a:bodyPr/>
                    <a:lstStyle/>
                    <a:p>
                      <a:pPr marL="76200">
                        <a:lnSpc>
                          <a:spcPts val="1095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 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Рисунок 1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331" r="73117"/>
          <a:stretch/>
        </p:blipFill>
        <p:spPr>
          <a:xfrm rot="10800000">
            <a:off x="9624789" y="6044596"/>
            <a:ext cx="2567211" cy="509944"/>
          </a:xfrm>
          <a:prstGeom prst="rect">
            <a:avLst/>
          </a:prstGeom>
        </p:spPr>
      </p:pic>
      <p:pic>
        <p:nvPicPr>
          <p:cNvPr id="8" name="Google Shape;85;p1">
            <a:extLst>
              <a:ext uri="{FF2B5EF4-FFF2-40B4-BE49-F238E27FC236}">
                <a16:creationId xmlns:a16="http://schemas.microsoft.com/office/drawing/2014/main" id="{259D851F-0800-4D7F-9D70-29638B1DEC83}"/>
              </a:ext>
            </a:extLst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0935080" y="479694"/>
            <a:ext cx="931133" cy="98666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8996015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1D9A78"/>
      </a:accent1>
      <a:accent2>
        <a:srgbClr val="8BC145"/>
      </a:accent2>
      <a:accent3>
        <a:srgbClr val="36AFCE"/>
      </a:accent3>
      <a:accent4>
        <a:srgbClr val="1D6FA9"/>
      </a:accent4>
      <a:accent5>
        <a:srgbClr val="B74919"/>
      </a:accent5>
      <a:accent6>
        <a:srgbClr val="F19D19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AE6F2518-B084-4896-AF52-66CC2144AA26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176</TotalTime>
  <Words>550</Words>
  <Application>Microsoft Office PowerPoint</Application>
  <PresentationFormat>Широкоэкранный</PresentationFormat>
  <Paragraphs>106</Paragraphs>
  <Slides>11</Slides>
  <Notes>11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8" baseType="lpstr">
      <vt:lpstr>Arial</vt:lpstr>
      <vt:lpstr>Calibri</vt:lpstr>
      <vt:lpstr>Calibri Light</vt:lpstr>
      <vt:lpstr>Century Gothic</vt:lpstr>
      <vt:lpstr>Montserrat</vt:lpstr>
      <vt:lpstr>Roboto</vt:lpstr>
      <vt:lpstr>Office Theme</vt:lpstr>
      <vt:lpstr>#АкселерацияДГТУ #АкселераторДГТУ #ПредпринимательскаяЭкосистемаДГТУ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#АкселерацияДГТУ #АкселераторДГТУ #ПредпринимательскаяЭкосистемаДГТУ</dc:title>
  <dc:creator>Пользователь Windows</dc:creator>
  <cp:lastModifiedBy>4-211</cp:lastModifiedBy>
  <cp:revision>21</cp:revision>
  <dcterms:created xsi:type="dcterms:W3CDTF">2022-11-05T09:24:48Z</dcterms:created>
  <dcterms:modified xsi:type="dcterms:W3CDTF">2022-12-13T11:16:23Z</dcterms:modified>
</cp:coreProperties>
</file>